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media/image40.jpg" ContentType="image/jpg"/>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media/image81.jpg" ContentType="image/jpg"/>
  <Override PartName="/ppt/media/image82.jpg" ContentType="image/jpg"/>
  <Override PartName="/ppt/notesSlides/notesSlide37.xml" ContentType="application/vnd.openxmlformats-officedocument.presentationml.notesSlide+xml"/>
  <Override PartName="/ppt/media/image83.jpg" ContentType="image/jpg"/>
  <Override PartName="/ppt/notesSlides/notesSlide38.xml" ContentType="application/vnd.openxmlformats-officedocument.presentationml.notesSlide+xml"/>
  <Override PartName="/ppt/media/image84.jpg" ContentType="image/jpg"/>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58"/>
  </p:notesMasterIdLst>
  <p:sldIdLst>
    <p:sldId id="256" r:id="rId3"/>
    <p:sldId id="310" r:id="rId4"/>
    <p:sldId id="393" r:id="rId5"/>
    <p:sldId id="311" r:id="rId6"/>
    <p:sldId id="312" r:id="rId7"/>
    <p:sldId id="313" r:id="rId8"/>
    <p:sldId id="314" r:id="rId9"/>
    <p:sldId id="315" r:id="rId10"/>
    <p:sldId id="323" r:id="rId11"/>
    <p:sldId id="342" r:id="rId12"/>
    <p:sldId id="344" r:id="rId13"/>
    <p:sldId id="345" r:id="rId14"/>
    <p:sldId id="346" r:id="rId15"/>
    <p:sldId id="347" r:id="rId16"/>
    <p:sldId id="349" r:id="rId17"/>
    <p:sldId id="350" r:id="rId18"/>
    <p:sldId id="351" r:id="rId19"/>
    <p:sldId id="352" r:id="rId20"/>
    <p:sldId id="353" r:id="rId21"/>
    <p:sldId id="354" r:id="rId22"/>
    <p:sldId id="355" r:id="rId23"/>
    <p:sldId id="356" r:id="rId24"/>
    <p:sldId id="357" r:id="rId25"/>
    <p:sldId id="358" r:id="rId26"/>
    <p:sldId id="359" r:id="rId27"/>
    <p:sldId id="360" r:id="rId28"/>
    <p:sldId id="361" r:id="rId29"/>
    <p:sldId id="362" r:id="rId30"/>
    <p:sldId id="363" r:id="rId31"/>
    <p:sldId id="364" r:id="rId32"/>
    <p:sldId id="365" r:id="rId33"/>
    <p:sldId id="366" r:id="rId34"/>
    <p:sldId id="367" r:id="rId35"/>
    <p:sldId id="368" r:id="rId36"/>
    <p:sldId id="369" r:id="rId37"/>
    <p:sldId id="370" r:id="rId38"/>
    <p:sldId id="371" r:id="rId39"/>
    <p:sldId id="372" r:id="rId40"/>
    <p:sldId id="373" r:id="rId41"/>
    <p:sldId id="374" r:id="rId42"/>
    <p:sldId id="375" r:id="rId43"/>
    <p:sldId id="376" r:id="rId44"/>
    <p:sldId id="377" r:id="rId45"/>
    <p:sldId id="380" r:id="rId46"/>
    <p:sldId id="381" r:id="rId47"/>
    <p:sldId id="382" r:id="rId48"/>
    <p:sldId id="383" r:id="rId49"/>
    <p:sldId id="384" r:id="rId50"/>
    <p:sldId id="385" r:id="rId51"/>
    <p:sldId id="386" r:id="rId52"/>
    <p:sldId id="387" r:id="rId53"/>
    <p:sldId id="388" r:id="rId54"/>
    <p:sldId id="390" r:id="rId55"/>
    <p:sldId id="391" r:id="rId56"/>
    <p:sldId id="392"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450"/>
    <p:restoredTop sz="94643"/>
  </p:normalViewPr>
  <p:slideViewPr>
    <p:cSldViewPr snapToGrid="0" snapToObjects="1">
      <p:cViewPr varScale="1">
        <p:scale>
          <a:sx n="86" d="100"/>
          <a:sy n="86" d="100"/>
        </p:scale>
        <p:origin x="95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704E15-D1DE-EF4C-91ED-5A3F6BB477BE}" type="datetimeFigureOut">
              <a:rPr lang="en-US" smtClean="0"/>
              <a:t>4/23/2018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5EFF58-5910-D546-96B1-75E3C21AF366}" type="slidenum">
              <a:rPr lang="en-US" smtClean="0"/>
              <a:t>‹#›</a:t>
            </a:fld>
            <a:endParaRPr lang="en-US"/>
          </a:p>
        </p:txBody>
      </p:sp>
    </p:spTree>
    <p:extLst>
      <p:ext uri="{BB962C8B-B14F-4D97-AF65-F5344CB8AC3E}">
        <p14:creationId xmlns:p14="http://schemas.microsoft.com/office/powerpoint/2010/main" val="210378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hortonworks.com/big-data-insights/industries-benefit-big-data"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www.ibmbigdatahub.com/use-cases" TargetMode="External"/><Relationship Id="rId4" Type="http://schemas.openxmlformats.org/officeDocument/2006/relationships/hyperlink" Target="http://www.ibm.com/analytics/us/en/industry/index.html"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en.wikipedia.org/wiki/Precision_medicine" TargetMode="External"/><Relationship Id="rId3" Type="http://schemas.openxmlformats.org/officeDocument/2006/relationships/hyperlink" Target="http://www.fastcompany.com/3057177/obamas-precision-medicine-initiative-is-the-ultimate-big-data-project" TargetMode="External"/><Relationship Id="rId7" Type="http://schemas.openxmlformats.org/officeDocument/2006/relationships/hyperlink" Target="http://www.cancer.gov/research/key-initiatives/precision-medicine"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www.nih.gov/precision-medicine-initiative-cohort-program" TargetMode="External"/><Relationship Id="rId5" Type="http://schemas.openxmlformats.org/officeDocument/2006/relationships/hyperlink" Target="http://www.usnews.com/news/articles/2016-02-25/obama-precision-medicine-initiative-is-first-step-to-revolutionizing-medicine" TargetMode="External"/><Relationship Id="rId4" Type="http://schemas.openxmlformats.org/officeDocument/2006/relationships/hyperlink" Target="https://www.whitehouse.gov/precision-medicine"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www.fiercebigdata.com/story/survey-90-telco-service-providers-believe-hadoop-best-platform-combat-fraud/2016-05-18"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ibmbigdatahub.com/presentation/big-data-retail-examples-action"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www.ibm.com/services/uk/gbs/thoughtleadership/" TargetMode="External"/><Relationship Id="rId5" Type="http://schemas.openxmlformats.org/officeDocument/2006/relationships/hyperlink" Target="http://www.ibmbigdatahub.com/blog/what-graph-analytics" TargetMode="External"/><Relationship Id="rId4" Type="http://schemas.openxmlformats.org/officeDocument/2006/relationships/hyperlink" Target="http://www.ibm.com/analytics/us/en/industry/retail-analytics/"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readwrite.com/2017/01/01/4-ways-industry-4-0-will-look-different-in-2017-il1/"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8" Type="http://schemas.openxmlformats.org/officeDocument/2006/relationships/hyperlink" Target="https://www.cbinsights.com/company/karamba" TargetMode="External"/><Relationship Id="rId3" Type="http://schemas.openxmlformats.org/officeDocument/2006/relationships/hyperlink" Target="https://www.cbinsights.com/company/quanergy-systems" TargetMode="External"/><Relationship Id="rId7" Type="http://schemas.openxmlformats.org/officeDocument/2006/relationships/hyperlink" Target="https://www.cbinsights.com/company/savari"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s://www.cbinsights.com/company/veniam" TargetMode="External"/><Relationship Id="rId5" Type="http://schemas.openxmlformats.org/officeDocument/2006/relationships/hyperlink" Target="https://www.cbinsights.com/company/trilumina" TargetMode="External"/><Relationship Id="rId4" Type="http://schemas.openxmlformats.org/officeDocument/2006/relationships/hyperlink" Target="https://www.cbinsights.com/company/leddartech" TargetMode="External"/><Relationship Id="rId9" Type="http://schemas.openxmlformats.org/officeDocument/2006/relationships/hyperlink" Target="https://www.cbinsights.com/company/argus-cyber-security" TargetMode="External"/></Relationships>
</file>

<file path=ppt/notesSlides/_rels/notesSlide32.xml.rels><?xml version="1.0" encoding="UTF-8" standalone="yes"?>
<Relationships xmlns="http://schemas.openxmlformats.org/package/2006/relationships"><Relationship Id="rId8" Type="http://schemas.openxmlformats.org/officeDocument/2006/relationships/hyperlink" Target="http://iot.ieee.org/" TargetMode="External"/><Relationship Id="rId13" Type="http://schemas.openxmlformats.org/officeDocument/2006/relationships/hyperlink" Target="http://lifesciences.ieee.org/" TargetMode="External"/><Relationship Id="rId3" Type="http://schemas.openxmlformats.org/officeDocument/2006/relationships/hyperlink" Target="http://bigdata.ieee.org/" TargetMode="External"/><Relationship Id="rId7" Type="http://schemas.openxmlformats.org/officeDocument/2006/relationships/hyperlink" Target="http://greenict.ieee.org/" TargetMode="External"/><Relationship Id="rId12" Type="http://schemas.openxmlformats.org/officeDocument/2006/relationships/hyperlink" Target="http://cloudcomputing.ieee.org/"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digitalsenses.ieee.org/" TargetMode="External"/><Relationship Id="rId11" Type="http://schemas.openxmlformats.org/officeDocument/2006/relationships/hyperlink" Target="http://sdn.ieee.org/" TargetMode="External"/><Relationship Id="rId5" Type="http://schemas.openxmlformats.org/officeDocument/2006/relationships/hyperlink" Target="http://cybersecurity.ieee.org/" TargetMode="External"/><Relationship Id="rId15" Type="http://schemas.openxmlformats.org/officeDocument/2006/relationships/hyperlink" Target="http://electricvehicle.ieee.org/" TargetMode="External"/><Relationship Id="rId10" Type="http://schemas.openxmlformats.org/officeDocument/2006/relationships/hyperlink" Target="http://smartcities.ieee.org/" TargetMode="External"/><Relationship Id="rId4" Type="http://schemas.openxmlformats.org/officeDocument/2006/relationships/hyperlink" Target="http://brain.ieee.org/" TargetMode="External"/><Relationship Id="rId9" Type="http://schemas.openxmlformats.org/officeDocument/2006/relationships/hyperlink" Target="http://rebootingcomputing.ieee.org/" TargetMode="External"/><Relationship Id="rId14" Type="http://schemas.openxmlformats.org/officeDocument/2006/relationships/hyperlink" Target="http://smartgrid.ieee.org/"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gigaom.com/2013/03/04/the-history-of-hadoop-from-4-nodes-to-the-future-of-data/2/"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research.google.com/archive/gfs.html" TargetMode="External"/><Relationship Id="rId2" Type="http://schemas.openxmlformats.org/officeDocument/2006/relationships/slide" Target="../slides/slide48.xml"/><Relationship Id="rId1" Type="http://schemas.openxmlformats.org/officeDocument/2006/relationships/notesMaster" Target="../notesMasters/notesMaster1.xml"/><Relationship Id="rId5" Type="http://schemas.openxmlformats.org/officeDocument/2006/relationships/hyperlink" Target="http://research.google.com/archive/bigtable.html" TargetMode="External"/><Relationship Id="rId4" Type="http://schemas.openxmlformats.org/officeDocument/2006/relationships/hyperlink" Target="http://research.google.com/archive/mapreduce.html"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5EFF58-5910-D546-96B1-75E3C21AF366}" type="slidenum">
              <a:rPr lang="en-US" smtClean="0"/>
              <a:t>1</a:t>
            </a:fld>
            <a:endParaRPr lang="en-US"/>
          </a:p>
        </p:txBody>
      </p:sp>
    </p:spTree>
    <p:extLst>
      <p:ext uri="{BB962C8B-B14F-4D97-AF65-F5344CB8AC3E}">
        <p14:creationId xmlns:p14="http://schemas.microsoft.com/office/powerpoint/2010/main" val="3055004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800" dirty="0"/>
              <a:t>Links</a:t>
            </a:r>
          </a:p>
          <a:p>
            <a:pPr marL="718906" lvl="1" indent="-285750">
              <a:spcBef>
                <a:spcPts val="400"/>
              </a:spcBef>
              <a:buFont typeface="Arial" panose="020B0604020202020204" pitchFamily="34" charset="0"/>
              <a:buChar char="•"/>
            </a:pPr>
            <a:r>
              <a:rPr lang="en-US" sz="1400" b="1" dirty="0"/>
              <a:t>Which industries benefit most from big data? </a:t>
            </a:r>
          </a:p>
          <a:p>
            <a:pPr lvl="2">
              <a:spcBef>
                <a:spcPts val="400"/>
              </a:spcBef>
            </a:pPr>
            <a:r>
              <a:rPr lang="en-US" sz="2800" dirty="0">
                <a:hlinkClick r:id="rId3"/>
              </a:rPr>
              <a:t>http://hortonworks.com/big-data-insights/industries-benefit-big-data</a:t>
            </a:r>
            <a:r>
              <a:rPr lang="en-US" sz="2800" dirty="0"/>
              <a:t> </a:t>
            </a:r>
          </a:p>
          <a:p>
            <a:pPr marL="718906" lvl="1" indent="-285750">
              <a:spcBef>
                <a:spcPts val="400"/>
              </a:spcBef>
              <a:buFont typeface="Arial" panose="020B0604020202020204" pitchFamily="34" charset="0"/>
              <a:buChar char="•"/>
            </a:pPr>
            <a:r>
              <a:rPr lang="en-US" sz="1400" b="1" dirty="0"/>
              <a:t>Explore new ways to work with IBM Predictive Industry Solutions</a:t>
            </a:r>
          </a:p>
          <a:p>
            <a:pPr lvl="2">
              <a:spcBef>
                <a:spcPts val="400"/>
              </a:spcBef>
            </a:pPr>
            <a:r>
              <a:rPr lang="en-US" sz="2800" dirty="0">
                <a:hlinkClick r:id="rId4"/>
              </a:rPr>
              <a:t>http://www.ibm.com/analytics/us/en/industry/index.html</a:t>
            </a:r>
            <a:r>
              <a:rPr lang="en-US" sz="2800" dirty="0"/>
              <a:t> </a:t>
            </a:r>
            <a:r>
              <a:rPr lang="en-US" sz="2800" dirty="0">
                <a:hlinkClick r:id="rId5"/>
              </a:rPr>
              <a:t>www.ibmbigdatahub.com/use-cases</a:t>
            </a:r>
            <a:r>
              <a:rPr lang="en-US" sz="2800" dirty="0"/>
              <a:t>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ctr" defTabSz="930275" rtl="0" eaLnBrk="0" fontAlgn="base" latinLnBrk="0" hangingPunct="0">
              <a:lnSpc>
                <a:spcPct val="100000"/>
              </a:lnSpc>
              <a:spcBef>
                <a:spcPct val="0"/>
              </a:spcBef>
              <a:spcAft>
                <a:spcPct val="0"/>
              </a:spcAft>
              <a:buClrTx/>
              <a:buSzTx/>
              <a:buFontTx/>
              <a:buNone/>
              <a:tabLst/>
              <a:defRPr/>
            </a:pPr>
            <a:fld id="{1F38287C-A914-47C9-8DDB-36E2474D0498}" type="slidenum">
              <a:rPr kumimoji="0" lang="en-US" sz="1200" b="1" i="0" u="none" strike="noStrike" kern="1200" cap="none" spc="0" normalizeH="0" baseline="0" noProof="0" smtClean="0">
                <a:ln>
                  <a:noFill/>
                </a:ln>
                <a:solidFill>
                  <a:srgbClr val="CC0000"/>
                </a:solidFill>
                <a:effectLst/>
                <a:uLnTx/>
                <a:uFillTx/>
                <a:latin typeface="Arial" charset="0"/>
                <a:ea typeface="+mn-ea"/>
                <a:cs typeface="+mn-cs"/>
              </a:rPr>
              <a:pPr marL="0" marR="0" lvl="0" indent="0" algn="ctr" defTabSz="930275" rtl="0" eaLnBrk="0" fontAlgn="base" latinLnBrk="0" hangingPunct="0">
                <a:lnSpc>
                  <a:spcPct val="100000"/>
                </a:lnSpc>
                <a:spcBef>
                  <a:spcPct val="0"/>
                </a:spcBef>
                <a:spcAft>
                  <a:spcPct val="0"/>
                </a:spcAft>
                <a:buClrTx/>
                <a:buSzTx/>
                <a:buFontTx/>
                <a:buNone/>
                <a:tabLst/>
                <a:defRPr/>
              </a:pPr>
              <a:t>10</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643229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ctr" defTabSz="930275" rtl="0" eaLnBrk="0" fontAlgn="base" latinLnBrk="0" hangingPunct="0">
              <a:lnSpc>
                <a:spcPct val="100000"/>
              </a:lnSpc>
              <a:spcBef>
                <a:spcPct val="0"/>
              </a:spcBef>
              <a:spcAft>
                <a:spcPct val="0"/>
              </a:spcAft>
              <a:buClrTx/>
              <a:buSzTx/>
              <a:buFontTx/>
              <a:buNone/>
              <a:tabLst/>
              <a:defRPr/>
            </a:pPr>
            <a:fld id="{1F38287C-A914-47C9-8DDB-36E2474D0498}" type="slidenum">
              <a:rPr kumimoji="0" lang="en-US" sz="1200" b="1" i="0" u="none" strike="noStrike" kern="1200" cap="none" spc="0" normalizeH="0" baseline="0" noProof="0" smtClean="0">
                <a:ln>
                  <a:noFill/>
                </a:ln>
                <a:solidFill>
                  <a:srgbClr val="CC0000"/>
                </a:solidFill>
                <a:effectLst/>
                <a:uLnTx/>
                <a:uFillTx/>
                <a:latin typeface="Arial" charset="0"/>
                <a:ea typeface="+mn-ea"/>
                <a:cs typeface="+mn-cs"/>
              </a:rPr>
              <a:pPr marL="0" marR="0" lvl="0" indent="0" algn="ctr" defTabSz="930275" rtl="0" eaLnBrk="0" fontAlgn="base" latinLnBrk="0" hangingPunct="0">
                <a:lnSpc>
                  <a:spcPct val="100000"/>
                </a:lnSpc>
                <a:spcBef>
                  <a:spcPct val="0"/>
                </a:spcBef>
                <a:spcAft>
                  <a:spcPct val="0"/>
                </a:spcAft>
                <a:buClrTx/>
                <a:buSzTx/>
                <a:buFontTx/>
                <a:buNone/>
                <a:tabLst/>
                <a:defRPr/>
              </a:pPr>
              <a:t>11</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526070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ctr" defTabSz="930275" rtl="0" eaLnBrk="0" fontAlgn="base" latinLnBrk="0" hangingPunct="0">
              <a:lnSpc>
                <a:spcPct val="100000"/>
              </a:lnSpc>
              <a:spcBef>
                <a:spcPct val="0"/>
              </a:spcBef>
              <a:spcAft>
                <a:spcPct val="0"/>
              </a:spcAft>
              <a:buClrTx/>
              <a:buSzTx/>
              <a:buFontTx/>
              <a:buNone/>
              <a:tabLst/>
              <a:defRPr/>
            </a:pPr>
            <a:fld id="{1F38287C-A914-47C9-8DDB-36E2474D0498}" type="slidenum">
              <a:rPr kumimoji="0" lang="en-US" sz="1200" b="1" i="0" u="none" strike="noStrike" kern="1200" cap="none" spc="0" normalizeH="0" baseline="0" noProof="0" smtClean="0">
                <a:ln>
                  <a:noFill/>
                </a:ln>
                <a:solidFill>
                  <a:srgbClr val="CC0000"/>
                </a:solidFill>
                <a:effectLst/>
                <a:uLnTx/>
                <a:uFillTx/>
                <a:latin typeface="Arial" charset="0"/>
                <a:ea typeface="+mn-ea"/>
                <a:cs typeface="+mn-cs"/>
              </a:rPr>
              <a:pPr marL="0" marR="0" lvl="0" indent="0" algn="ctr" defTabSz="930275" rtl="0" eaLnBrk="0" fontAlgn="base" latinLnBrk="0" hangingPunct="0">
                <a:lnSpc>
                  <a:spcPct val="100000"/>
                </a:lnSpc>
                <a:spcBef>
                  <a:spcPct val="0"/>
                </a:spcBef>
                <a:spcAft>
                  <a:spcPct val="0"/>
                </a:spcAft>
                <a:buClrTx/>
                <a:buSzTx/>
                <a:buFontTx/>
                <a:buNone/>
                <a:tabLst/>
                <a:defRPr/>
              </a:pPr>
              <a:t>12</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55300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400" dirty="0"/>
              <a:t>“Medicine has become too complex (and only) about 20 percent of the knowledge clinicians use today is evidence-based” - Steven Shapiro, Chief Medical and Scientific Officer, UPMC</a:t>
            </a:r>
          </a:p>
          <a:p>
            <a:pPr>
              <a:spcBef>
                <a:spcPts val="600"/>
              </a:spcBef>
            </a:pPr>
            <a:r>
              <a:rPr lang="en-US" altLang="en-US" sz="1400" dirty="0"/>
              <a:t>“…to keep up with the state of the art, a doctor would have to devote 160 hours a week to perusing papers …” - </a:t>
            </a:r>
            <a:r>
              <a:rPr lang="en-US" altLang="en-US" sz="1400" i="1" dirty="0"/>
              <a:t>The Economist</a:t>
            </a:r>
            <a:r>
              <a:rPr lang="en-US" altLang="en-US" sz="1400" dirty="0"/>
              <a:t>, Feb 14th 2013</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ctr" defTabSz="930275" rtl="0" eaLnBrk="0" fontAlgn="base" latinLnBrk="0" hangingPunct="0">
              <a:lnSpc>
                <a:spcPct val="100000"/>
              </a:lnSpc>
              <a:spcBef>
                <a:spcPct val="0"/>
              </a:spcBef>
              <a:spcAft>
                <a:spcPct val="0"/>
              </a:spcAft>
              <a:buClrTx/>
              <a:buSzTx/>
              <a:buFontTx/>
              <a:buNone/>
              <a:tabLst/>
              <a:defRPr/>
            </a:pPr>
            <a:fld id="{1F38287C-A914-47C9-8DDB-36E2474D0498}" type="slidenum">
              <a:rPr kumimoji="0" lang="en-US" sz="1200" b="1" i="0" u="none" strike="noStrike" kern="1200" cap="none" spc="0" normalizeH="0" baseline="0" noProof="0" smtClean="0">
                <a:ln>
                  <a:noFill/>
                </a:ln>
                <a:solidFill>
                  <a:srgbClr val="CC0000"/>
                </a:solidFill>
                <a:effectLst/>
                <a:uLnTx/>
                <a:uFillTx/>
                <a:latin typeface="Arial" charset="0"/>
                <a:ea typeface="+mn-ea"/>
                <a:cs typeface="+mn-cs"/>
              </a:rPr>
              <a:pPr marL="0" marR="0" lvl="0" indent="0" algn="ctr" defTabSz="930275" rtl="0" eaLnBrk="0" fontAlgn="base" latinLnBrk="0" hangingPunct="0">
                <a:lnSpc>
                  <a:spcPct val="100000"/>
                </a:lnSpc>
                <a:spcBef>
                  <a:spcPct val="0"/>
                </a:spcBef>
                <a:spcAft>
                  <a:spcPct val="0"/>
                </a:spcAft>
                <a:buClrTx/>
                <a:buSzTx/>
                <a:buFontTx/>
                <a:buNone/>
                <a:tabLst/>
                <a:defRPr/>
              </a:pPr>
              <a:t>13</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593865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100" dirty="0"/>
              <a:t>Graphic on the right (from the National Cancer Institute) illustrates the use of precision medicine in cancer treatment. “Discovering unique therapies that treat an individual’s cancer base on the specific genetic abnormalities of that person’s tumor.</a:t>
            </a:r>
          </a:p>
          <a:p>
            <a:pPr lvl="0"/>
            <a:endParaRPr lang="en-US" sz="1100" dirty="0"/>
          </a:p>
          <a:p>
            <a:pPr lvl="0"/>
            <a:r>
              <a:rPr lang="en-US" sz="1100" dirty="0"/>
              <a:t>Precision Medicine Initiative (PMI) references:</a:t>
            </a:r>
          </a:p>
          <a:p>
            <a:pPr lvl="0"/>
            <a:endParaRPr lang="en-US" sz="1100" dirty="0"/>
          </a:p>
          <a:p>
            <a:pPr marL="601178" lvl="1" indent="-163958">
              <a:buFont typeface="Arial" panose="020B0604020202020204" pitchFamily="34" charset="0"/>
              <a:buChar char="•"/>
            </a:pPr>
            <a:r>
              <a:rPr lang="en-US" sz="1100" dirty="0"/>
              <a:t>Obama’s Precision Medicine Initiative Is The Ultimate Big-Data Project - “Curing both rare diseases and common cancers doesn't just require new research, but also linking all the data that researchers already have”</a:t>
            </a:r>
            <a:br>
              <a:rPr lang="en-US" sz="1100" dirty="0"/>
            </a:br>
            <a:r>
              <a:rPr lang="en-US" sz="1100" u="sng" dirty="0">
                <a:hlinkClick r:id="rId3"/>
              </a:rPr>
              <a:t>http://www.fastcompany.com/3057177/obamas-precision-medicine-initiative-is-the-ultimate-big-data-project</a:t>
            </a:r>
            <a:r>
              <a:rPr lang="en-US" sz="1100" dirty="0"/>
              <a:t> </a:t>
            </a:r>
            <a:br>
              <a:rPr lang="en-US" sz="1100" dirty="0"/>
            </a:br>
            <a:endParaRPr lang="en-US" sz="1100" dirty="0"/>
          </a:p>
          <a:p>
            <a:pPr marL="601178" lvl="1" indent="-163958">
              <a:buFont typeface="Arial" panose="020B0604020202020204" pitchFamily="34" charset="0"/>
              <a:buChar char="•"/>
            </a:pPr>
            <a:r>
              <a:rPr lang="en-US" sz="1100" dirty="0"/>
              <a:t>White House</a:t>
            </a:r>
            <a:br>
              <a:rPr lang="en-US" sz="1100" dirty="0"/>
            </a:br>
            <a:r>
              <a:rPr lang="en-US" sz="1100" u="sng" dirty="0">
                <a:hlinkClick r:id="rId4"/>
              </a:rPr>
              <a:t>https://www.whitehouse.gov/precision-medicine</a:t>
            </a:r>
            <a:r>
              <a:rPr lang="en-US" sz="1100" dirty="0"/>
              <a:t> </a:t>
            </a:r>
            <a:br>
              <a:rPr lang="en-US" sz="1100" dirty="0"/>
            </a:br>
            <a:endParaRPr lang="en-US" sz="1100" dirty="0"/>
          </a:p>
          <a:p>
            <a:pPr marL="601178" lvl="1" indent="-163958">
              <a:buFont typeface="Arial" panose="020B0604020202020204" pitchFamily="34" charset="0"/>
              <a:buChar char="•"/>
            </a:pPr>
            <a:r>
              <a:rPr lang="en-US" sz="1100" dirty="0"/>
              <a:t>Obama: Precision Medicine Initiative Is First Step to Revolutionizing Medicine - "We may be able to accelerate the process of discovering cures in ways we've never seen before," the president said</a:t>
            </a:r>
            <a:br>
              <a:rPr lang="en-US" sz="1100" dirty="0"/>
            </a:br>
            <a:r>
              <a:rPr lang="en-US" sz="1100" u="sng" dirty="0">
                <a:hlinkClick r:id="rId5"/>
              </a:rPr>
              <a:t>http://www.usnews.com/news/articles/2016-02-25/obama-precision-medicine-initiative-is-first-step-to-revolutionizing-medicine</a:t>
            </a:r>
            <a:br>
              <a:rPr lang="en-US" sz="1100" dirty="0"/>
            </a:br>
            <a:endParaRPr lang="en-US" sz="1100" dirty="0"/>
          </a:p>
          <a:p>
            <a:pPr marL="601178" lvl="1" indent="-163958">
              <a:buFont typeface="Arial" panose="020B0604020202020204" pitchFamily="34" charset="0"/>
              <a:buChar char="•"/>
            </a:pPr>
            <a:r>
              <a:rPr lang="en-US" sz="1100" dirty="0"/>
              <a:t>National Institutes of Health</a:t>
            </a:r>
            <a:br>
              <a:rPr lang="en-US" sz="1100" dirty="0"/>
            </a:br>
            <a:r>
              <a:rPr lang="en-US" sz="1100" u="sng" dirty="0">
                <a:hlinkClick r:id="rId6"/>
              </a:rPr>
              <a:t>https://www.nih.gov/precision-medicine-initiative-cohort-program</a:t>
            </a:r>
            <a:r>
              <a:rPr lang="en-US" sz="1100" dirty="0"/>
              <a:t> </a:t>
            </a:r>
            <a:br>
              <a:rPr lang="en-US" sz="1100" dirty="0"/>
            </a:br>
            <a:endParaRPr lang="en-US" sz="1100" dirty="0"/>
          </a:p>
          <a:p>
            <a:pPr marL="601178" lvl="1" indent="-163958">
              <a:buFont typeface="Arial" panose="020B0604020202020204" pitchFamily="34" charset="0"/>
              <a:buChar char="•"/>
            </a:pPr>
            <a:r>
              <a:rPr lang="en-US" sz="1100" dirty="0"/>
              <a:t>National Cancer Institute</a:t>
            </a:r>
            <a:br>
              <a:rPr lang="en-US" sz="1100" dirty="0"/>
            </a:br>
            <a:r>
              <a:rPr lang="en-US" sz="1100" u="sng" dirty="0">
                <a:hlinkClick r:id="rId7"/>
              </a:rPr>
              <a:t>http://www.cancer.gov/research/key-initiatives/precision-medicine</a:t>
            </a:r>
            <a:r>
              <a:rPr lang="en-US" sz="1100" dirty="0"/>
              <a:t> </a:t>
            </a:r>
            <a:br>
              <a:rPr lang="en-US" sz="1100" dirty="0"/>
            </a:br>
            <a:endParaRPr lang="en-US" sz="1100" dirty="0"/>
          </a:p>
          <a:p>
            <a:pPr marL="601178" lvl="1" indent="-163958">
              <a:buFont typeface="Arial" panose="020B0604020202020204" pitchFamily="34" charset="0"/>
              <a:buChar char="•"/>
            </a:pPr>
            <a:r>
              <a:rPr lang="en-US" sz="1100" dirty="0"/>
              <a:t>Precision Medicine (Wikipedia)</a:t>
            </a:r>
            <a:br>
              <a:rPr lang="en-US" sz="1100" dirty="0"/>
            </a:br>
            <a:r>
              <a:rPr lang="en-US" sz="1100" u="sng" dirty="0">
                <a:hlinkClick r:id="rId8"/>
              </a:rPr>
              <a:t>https://en.wikipedia.org/wiki/Precision_medicine</a:t>
            </a:r>
            <a:r>
              <a:rPr lang="en-US" sz="1100" dirty="0"/>
              <a:t> </a:t>
            </a:r>
          </a:p>
          <a:p>
            <a:pPr marL="163958" indent="-163958">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10"/>
          </p:nvPr>
        </p:nvSpPr>
        <p:spPr/>
        <p:txBody>
          <a:bodyPr/>
          <a:lstStyle/>
          <a:p>
            <a:pPr marL="0" marR="0" lvl="0" indent="0" algn="ctr" defTabSz="930275" rtl="0" eaLnBrk="0" fontAlgn="base" latinLnBrk="0" hangingPunct="0">
              <a:lnSpc>
                <a:spcPct val="100000"/>
              </a:lnSpc>
              <a:spcBef>
                <a:spcPct val="0"/>
              </a:spcBef>
              <a:spcAft>
                <a:spcPct val="0"/>
              </a:spcAft>
              <a:buClrTx/>
              <a:buSzTx/>
              <a:buFontTx/>
              <a:buNone/>
              <a:tabLst/>
              <a:defRPr/>
            </a:pPr>
            <a:fld id="{1F38287C-A914-47C9-8DDB-36E2474D0498}" type="slidenum">
              <a:rPr kumimoji="0" lang="en-US" sz="1200" b="1" i="0" u="none" strike="noStrike" kern="1200" cap="none" spc="0" normalizeH="0" baseline="0" noProof="0" smtClean="0">
                <a:ln>
                  <a:noFill/>
                </a:ln>
                <a:solidFill>
                  <a:srgbClr val="CC0000"/>
                </a:solidFill>
                <a:effectLst/>
                <a:uLnTx/>
                <a:uFillTx/>
                <a:latin typeface="Arial" charset="0"/>
                <a:ea typeface="+mn-ea"/>
                <a:cs typeface="+mn-cs"/>
              </a:rPr>
              <a:pPr marL="0" marR="0" lvl="0" indent="0" algn="ctr" defTabSz="930275" rtl="0" eaLnBrk="0" fontAlgn="base" latinLnBrk="0" hangingPunct="0">
                <a:lnSpc>
                  <a:spcPct val="100000"/>
                </a:lnSpc>
                <a:spcBef>
                  <a:spcPct val="0"/>
                </a:spcBef>
                <a:spcAft>
                  <a:spcPct val="0"/>
                </a:spcAft>
                <a:buClrTx/>
                <a:buSzTx/>
                <a:buFontTx/>
                <a:buNone/>
                <a:tabLst/>
                <a:defRPr/>
              </a:pPr>
              <a:t>14</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2552516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ctr" defTabSz="930275" rtl="0" eaLnBrk="0" fontAlgn="base" latinLnBrk="0" hangingPunct="0">
              <a:lnSpc>
                <a:spcPct val="100000"/>
              </a:lnSpc>
              <a:spcBef>
                <a:spcPct val="0"/>
              </a:spcBef>
              <a:spcAft>
                <a:spcPct val="0"/>
              </a:spcAft>
              <a:buClrTx/>
              <a:buSzTx/>
              <a:buFontTx/>
              <a:buNone/>
              <a:tabLst/>
              <a:defRPr/>
            </a:pPr>
            <a:fld id="{1F38287C-A914-47C9-8DDB-36E2474D0498}" type="slidenum">
              <a:rPr kumimoji="0" lang="en-US" sz="1200" b="1" i="0" u="none" strike="noStrike" kern="1200" cap="none" spc="0" normalizeH="0" baseline="0" noProof="0" smtClean="0">
                <a:ln>
                  <a:noFill/>
                </a:ln>
                <a:solidFill>
                  <a:srgbClr val="CC0000"/>
                </a:solidFill>
                <a:effectLst/>
                <a:uLnTx/>
                <a:uFillTx/>
                <a:latin typeface="Arial" charset="0"/>
                <a:ea typeface="+mn-ea"/>
                <a:cs typeface="+mn-cs"/>
              </a:rPr>
              <a:pPr marL="0" marR="0" lvl="0" indent="0" algn="ctr" defTabSz="930275" rtl="0" eaLnBrk="0" fontAlgn="base" latinLnBrk="0" hangingPunct="0">
                <a:lnSpc>
                  <a:spcPct val="100000"/>
                </a:lnSpc>
                <a:spcBef>
                  <a:spcPct val="0"/>
                </a:spcBef>
                <a:spcAft>
                  <a:spcPct val="0"/>
                </a:spcAft>
                <a:buClrTx/>
                <a:buSzTx/>
                <a:buFontTx/>
                <a:buNone/>
                <a:tabLst/>
                <a:defRPr/>
              </a:pPr>
              <a:t>15</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4078971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ctr" defTabSz="930275" rtl="0" eaLnBrk="0" fontAlgn="base" latinLnBrk="0" hangingPunct="0">
              <a:lnSpc>
                <a:spcPct val="100000"/>
              </a:lnSpc>
              <a:spcBef>
                <a:spcPct val="0"/>
              </a:spcBef>
              <a:spcAft>
                <a:spcPct val="0"/>
              </a:spcAft>
              <a:buClrTx/>
              <a:buSzTx/>
              <a:buFontTx/>
              <a:buNone/>
              <a:tabLst/>
              <a:defRPr/>
            </a:pPr>
            <a:fld id="{1F38287C-A914-47C9-8DDB-36E2474D0498}" type="slidenum">
              <a:rPr kumimoji="0" lang="en-US" sz="1200" b="1" i="0" u="none" strike="noStrike" kern="1200" cap="none" spc="0" normalizeH="0" baseline="0" noProof="0" smtClean="0">
                <a:ln>
                  <a:noFill/>
                </a:ln>
                <a:solidFill>
                  <a:srgbClr val="CC0000"/>
                </a:solidFill>
                <a:effectLst/>
                <a:uLnTx/>
                <a:uFillTx/>
                <a:latin typeface="Arial" charset="0"/>
                <a:ea typeface="+mn-ea"/>
                <a:cs typeface="+mn-cs"/>
              </a:rPr>
              <a:pPr marL="0" marR="0" lvl="0" indent="0" algn="ctr" defTabSz="930275" rtl="0" eaLnBrk="0" fontAlgn="base" latinLnBrk="0" hangingPunct="0">
                <a:lnSpc>
                  <a:spcPct val="100000"/>
                </a:lnSpc>
                <a:spcBef>
                  <a:spcPct val="0"/>
                </a:spcBef>
                <a:spcAft>
                  <a:spcPct val="0"/>
                </a:spcAft>
                <a:buClrTx/>
                <a:buSzTx/>
                <a:buFontTx/>
                <a:buNone/>
                <a:tabLst/>
                <a:defRPr/>
              </a:pPr>
              <a:t>16</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869001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ctr" defTabSz="930275" rtl="0" eaLnBrk="0" fontAlgn="base" latinLnBrk="0" hangingPunct="0">
              <a:lnSpc>
                <a:spcPct val="100000"/>
              </a:lnSpc>
              <a:spcBef>
                <a:spcPct val="0"/>
              </a:spcBef>
              <a:spcAft>
                <a:spcPct val="0"/>
              </a:spcAft>
              <a:buClrTx/>
              <a:buSzTx/>
              <a:buFontTx/>
              <a:buNone/>
              <a:tabLst/>
              <a:defRPr/>
            </a:pPr>
            <a:fld id="{1F38287C-A914-47C9-8DDB-36E2474D0498}" type="slidenum">
              <a:rPr kumimoji="0" lang="en-US" sz="1200" b="1" i="0" u="none" strike="noStrike" kern="1200" cap="none" spc="0" normalizeH="0" baseline="0" noProof="0" smtClean="0">
                <a:ln>
                  <a:noFill/>
                </a:ln>
                <a:solidFill>
                  <a:srgbClr val="CC0000"/>
                </a:solidFill>
                <a:effectLst/>
                <a:uLnTx/>
                <a:uFillTx/>
                <a:latin typeface="Arial" charset="0"/>
                <a:ea typeface="+mn-ea"/>
                <a:cs typeface="+mn-cs"/>
              </a:rPr>
              <a:pPr marL="0" marR="0" lvl="0" indent="0" algn="ctr" defTabSz="930275" rtl="0" eaLnBrk="0" fontAlgn="base" latinLnBrk="0" hangingPunct="0">
                <a:lnSpc>
                  <a:spcPct val="100000"/>
                </a:lnSpc>
                <a:spcBef>
                  <a:spcPct val="0"/>
                </a:spcBef>
                <a:spcAft>
                  <a:spcPct val="0"/>
                </a:spcAft>
                <a:buClrTx/>
                <a:buSzTx/>
                <a:buFontTx/>
                <a:buNone/>
                <a:tabLst/>
                <a:defRPr/>
              </a:pPr>
              <a:t>17</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4631745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2186">
              <a:defRPr/>
            </a:pPr>
            <a:r>
              <a:rPr lang="en-US" dirty="0"/>
              <a:t>Survey: 90% of telco service providers believe Hadoop is best platform to combat fraud (18 May 2016)</a:t>
            </a:r>
            <a:br>
              <a:rPr lang="en-US" dirty="0"/>
            </a:br>
            <a:r>
              <a:rPr lang="en-US" u="sng" dirty="0">
                <a:hlinkClick r:id="rId3"/>
              </a:rPr>
              <a:t>http://www.fiercebigdata.com/story/survey-90-telco-service-providers-believe-hadoop-best-platform-combat-fraud/2016-05-18</a:t>
            </a:r>
            <a:r>
              <a:rPr lang="en-US" dirty="0"/>
              <a:t> </a:t>
            </a:r>
          </a:p>
          <a:p>
            <a:pPr defTabSz="462186">
              <a:defRPr/>
            </a:pPr>
            <a:endParaRPr lang="en-US" dirty="0"/>
          </a:p>
          <a:p>
            <a:r>
              <a:rPr lang="en-US" dirty="0"/>
              <a:t>A recently released survey by Cloudera and Argyle Data found that 90 percent of </a:t>
            </a:r>
            <a:r>
              <a:rPr lang="en-US" dirty="0" err="1"/>
              <a:t>telcos</a:t>
            </a:r>
            <a:r>
              <a:rPr lang="en-US" dirty="0"/>
              <a:t> believe Hadoop is the most effective platform to combat revenue fraud scams, losses from which are now estimated at U.S. $38 billion.</a:t>
            </a:r>
          </a:p>
          <a:p>
            <a:endParaRPr lang="en-US" dirty="0"/>
          </a:p>
          <a:p>
            <a:r>
              <a:rPr lang="en-US" dirty="0"/>
              <a:t>"Across all areas of industry, people are trying to figure out the most effective use cases for Hadoop," said Vijay Raja, solutions marketing manager at Cloudera, in the announcement.</a:t>
            </a:r>
          </a:p>
          <a:p>
            <a:endParaRPr lang="en-US" dirty="0"/>
          </a:p>
          <a:p>
            <a:r>
              <a:rPr lang="en-US" dirty="0"/>
              <a:t>"Fraud prevention is a textbook use case for Hadoop-based analytics because the ROI is immediately visible.“</a:t>
            </a:r>
          </a:p>
          <a:p>
            <a:endParaRPr lang="en-US" dirty="0"/>
          </a:p>
          <a:p>
            <a:r>
              <a:rPr lang="en-US" dirty="0"/>
              <a:t>While the two companies tout the capabilities of machine learning in tackling security issues, of which fraud is one, most applications of machine learning are not yet ready to replace human security analysts.</a:t>
            </a:r>
          </a:p>
          <a:p>
            <a:endParaRPr lang="en-US" dirty="0"/>
          </a:p>
          <a:p>
            <a:r>
              <a:rPr lang="en-US" dirty="0"/>
              <a:t>"Although security solutions based on unsupervised machine learning do exist, relying entirely on artificial intelligence to spot cyberattacks isn't totally practical because such systems yield a large number of false positives," explains Ben Dickson, a software engineer, in his post in </a:t>
            </a:r>
            <a:r>
              <a:rPr lang="en-US" i="1" dirty="0"/>
              <a:t>The Daily Dot</a:t>
            </a:r>
            <a:r>
              <a:rPr lang="en-US" dirty="0"/>
              <a:t>.</a:t>
            </a:r>
          </a:p>
          <a:p>
            <a:endParaRPr lang="en-US" dirty="0"/>
          </a:p>
          <a:p>
            <a:r>
              <a:rPr lang="en-US" dirty="0"/>
              <a:t>"You eventually need the help of human experts to find evidence of security breaches and make critical decisions.“</a:t>
            </a:r>
          </a:p>
          <a:p>
            <a:endParaRPr lang="en-US" dirty="0"/>
          </a:p>
          <a:p>
            <a:r>
              <a:rPr lang="en-US" dirty="0"/>
              <a:t>However, machine learning often proves to be an exceptional tool in leveraging human talent beyond what the human alone can do. It's simply too much data for a human to mentally process and react to fast enough to do any good.</a:t>
            </a:r>
          </a:p>
          <a:p>
            <a:endParaRPr lang="en-US" dirty="0"/>
          </a:p>
          <a:p>
            <a:r>
              <a:rPr lang="en-US" dirty="0"/>
              <a:t>Further, there's a major shortage in skilled cyber security analysts at the moment. That means that most companies are running big on security problems but short on talent to address it.</a:t>
            </a:r>
          </a:p>
          <a:p>
            <a:endParaRPr lang="en-US" dirty="0"/>
          </a:p>
          <a:p>
            <a:r>
              <a:rPr lang="en-US" dirty="0"/>
              <a:t>So, while cybersecurity pros are safely employed for the foreseeable future, any who do not use machine learning for a much-needed assist will soon find themselves replaced by those that do.</a:t>
            </a:r>
          </a:p>
          <a:p>
            <a:endParaRPr lang="en-US" dirty="0"/>
          </a:p>
          <a:p>
            <a:r>
              <a:rPr lang="en-US" dirty="0"/>
              <a:t>It's not a question of machine or man, but a mandate of man and machine.</a:t>
            </a:r>
          </a:p>
          <a:p>
            <a:endParaRPr lang="en-US" dirty="0"/>
          </a:p>
          <a:p>
            <a:pPr defTabSz="462186">
              <a:defRPr/>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ctr" defTabSz="930275" rtl="0" eaLnBrk="0" fontAlgn="base" latinLnBrk="0" hangingPunct="0">
              <a:lnSpc>
                <a:spcPct val="100000"/>
              </a:lnSpc>
              <a:spcBef>
                <a:spcPct val="0"/>
              </a:spcBef>
              <a:spcAft>
                <a:spcPct val="0"/>
              </a:spcAft>
              <a:buClrTx/>
              <a:buSzTx/>
              <a:buFontTx/>
              <a:buNone/>
              <a:tabLst/>
              <a:defRPr/>
            </a:pPr>
            <a:fld id="{1F38287C-A914-47C9-8DDB-36E2474D0498}" type="slidenum">
              <a:rPr kumimoji="0" lang="en-US" sz="1200" b="1" i="0" u="none" strike="noStrike" kern="1200" cap="none" spc="0" normalizeH="0" baseline="0" noProof="0" smtClean="0">
                <a:ln>
                  <a:noFill/>
                </a:ln>
                <a:solidFill>
                  <a:srgbClr val="CC0000"/>
                </a:solidFill>
                <a:effectLst/>
                <a:uLnTx/>
                <a:uFillTx/>
                <a:latin typeface="Arial" charset="0"/>
                <a:ea typeface="+mn-ea"/>
                <a:cs typeface="+mn-cs"/>
              </a:rPr>
              <a:pPr marL="0" marR="0" lvl="0" indent="0" algn="ctr" defTabSz="930275" rtl="0" eaLnBrk="0" fontAlgn="base" latinLnBrk="0" hangingPunct="0">
                <a:lnSpc>
                  <a:spcPct val="100000"/>
                </a:lnSpc>
                <a:spcBef>
                  <a:spcPct val="0"/>
                </a:spcBef>
                <a:spcAft>
                  <a:spcPct val="0"/>
                </a:spcAft>
                <a:buClrTx/>
                <a:buSzTx/>
                <a:buFontTx/>
                <a:buNone/>
                <a:tabLst/>
                <a:defRPr/>
              </a:pPr>
              <a:t>18</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5371577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ctr" defTabSz="930275" rtl="0" eaLnBrk="0" fontAlgn="base" latinLnBrk="0" hangingPunct="0">
              <a:lnSpc>
                <a:spcPct val="100000"/>
              </a:lnSpc>
              <a:spcBef>
                <a:spcPct val="0"/>
              </a:spcBef>
              <a:spcAft>
                <a:spcPct val="0"/>
              </a:spcAft>
              <a:buClrTx/>
              <a:buSzTx/>
              <a:buFontTx/>
              <a:buNone/>
              <a:tabLst/>
              <a:defRPr/>
            </a:pPr>
            <a:fld id="{1F38287C-A914-47C9-8DDB-36E2474D0498}" type="slidenum">
              <a:rPr kumimoji="0" lang="en-US" sz="1200" b="1" i="0" u="none" strike="noStrike" kern="1200" cap="none" spc="0" normalizeH="0" baseline="0" noProof="0" smtClean="0">
                <a:ln>
                  <a:noFill/>
                </a:ln>
                <a:solidFill>
                  <a:srgbClr val="CC0000"/>
                </a:solidFill>
                <a:effectLst/>
                <a:uLnTx/>
                <a:uFillTx/>
                <a:latin typeface="Arial" charset="0"/>
                <a:ea typeface="+mn-ea"/>
                <a:cs typeface="+mn-cs"/>
              </a:rPr>
              <a:pPr marL="0" marR="0" lvl="0" indent="0" algn="ctr" defTabSz="930275" rtl="0" eaLnBrk="0" fontAlgn="base" latinLnBrk="0" hangingPunct="0">
                <a:lnSpc>
                  <a:spcPct val="100000"/>
                </a:lnSpc>
                <a:spcBef>
                  <a:spcPct val="0"/>
                </a:spcBef>
                <a:spcAft>
                  <a:spcPct val="0"/>
                </a:spcAft>
                <a:buClrTx/>
                <a:buSzTx/>
                <a:buFontTx/>
                <a:buNone/>
                <a:tabLst/>
                <a:defRPr/>
              </a:pPr>
              <a:t>19</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446053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ctr" defTabSz="930275" rtl="0" eaLnBrk="0" fontAlgn="base" latinLnBrk="0" hangingPunct="0">
              <a:lnSpc>
                <a:spcPct val="100000"/>
              </a:lnSpc>
              <a:spcBef>
                <a:spcPct val="0"/>
              </a:spcBef>
              <a:spcAft>
                <a:spcPct val="0"/>
              </a:spcAft>
              <a:buClrTx/>
              <a:buSzTx/>
              <a:buFontTx/>
              <a:buNone/>
              <a:tabLst/>
              <a:defRPr/>
            </a:pPr>
            <a:fld id="{1F38287C-A914-47C9-8DDB-36E2474D0498}" type="slidenum">
              <a:rPr kumimoji="0" lang="en-US" sz="1200" b="1" i="0" u="none" strike="noStrike" kern="1200" cap="none" spc="0" normalizeH="0" baseline="0" noProof="0" smtClean="0">
                <a:ln>
                  <a:noFill/>
                </a:ln>
                <a:solidFill>
                  <a:srgbClr val="CC0000"/>
                </a:solidFill>
                <a:effectLst/>
                <a:uLnTx/>
                <a:uFillTx/>
                <a:latin typeface="Arial" charset="0"/>
                <a:ea typeface="+mn-ea"/>
                <a:cs typeface="+mn-cs"/>
              </a:rPr>
              <a:pPr marL="0" marR="0" lvl="0" indent="0" algn="ctr" defTabSz="930275" rtl="0" eaLnBrk="0" fontAlgn="base" latinLnBrk="0" hangingPunct="0">
                <a:lnSpc>
                  <a:spcPct val="100000"/>
                </a:lnSpc>
                <a:spcBef>
                  <a:spcPct val="0"/>
                </a:spcBef>
                <a:spcAft>
                  <a:spcPct val="0"/>
                </a:spcAft>
                <a:buClrTx/>
                <a:buSzTx/>
                <a:buFontTx/>
                <a:buNone/>
                <a:tabLst/>
                <a:defRPr/>
              </a:pPr>
              <a:t>2</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977136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IBM Presentation - Big Data in Retail: Examples in Action</a:t>
            </a:r>
          </a:p>
          <a:p>
            <a:r>
              <a:rPr lang="en-US" dirty="0">
                <a:hlinkClick r:id="rId3"/>
              </a:rPr>
              <a:t>http://www.ibmbigdatahub.com/presentation/big-data-retail-examples-action</a:t>
            </a:r>
            <a:r>
              <a:rPr lang="en-US" dirty="0"/>
              <a:t> </a:t>
            </a:r>
          </a:p>
          <a:p>
            <a:endParaRPr lang="en-US" dirty="0"/>
          </a:p>
          <a:p>
            <a:r>
              <a:rPr lang="en-US" dirty="0">
                <a:hlinkClick r:id="rId4"/>
              </a:rPr>
              <a:t>http://www.ibm.com/analytics/us/en/industry/retail-analytics/</a:t>
            </a:r>
            <a:r>
              <a:rPr lang="en-US" dirty="0"/>
              <a:t> </a:t>
            </a:r>
          </a:p>
          <a:p>
            <a:endParaRPr lang="en-US" dirty="0"/>
          </a:p>
          <a:p>
            <a:r>
              <a:rPr lang="en-US" dirty="0"/>
              <a:t>One example: </a:t>
            </a:r>
            <a:r>
              <a:rPr lang="en-US" b="1" dirty="0"/>
              <a:t>Graph Analytics - </a:t>
            </a:r>
            <a:r>
              <a:rPr lang="en-US" dirty="0">
                <a:hlinkClick r:id="rId5"/>
              </a:rPr>
              <a:t>http://www.ibmbigdatahub.com/blog/what-graph-analytics</a:t>
            </a:r>
            <a:br>
              <a:rPr lang="en-US" dirty="0"/>
            </a:br>
            <a:endParaRPr lang="en-US" b="1" dirty="0"/>
          </a:p>
          <a:p>
            <a:r>
              <a:rPr lang="en-US" dirty="0"/>
              <a:t>A growing number of businesses and industries are finding innovative ways to apply graph analytics to a variety of use-case scenarios because it affords a unique perspective on the analysis of networked entities and their relationships. Gain an understanding of how four different types of graph.</a:t>
            </a:r>
            <a:r>
              <a:rPr lang="en-US" baseline="0" dirty="0"/>
              <a:t> http://www.ibmbigdatahub.com/blog/what-graph-analytics </a:t>
            </a:r>
          </a:p>
          <a:p>
            <a:endParaRPr lang="en-US" baseline="0" dirty="0"/>
          </a:p>
          <a:p>
            <a:pPr marL="0" lvl="0" indent="-109537">
              <a:buNone/>
            </a:pPr>
            <a:r>
              <a:rPr lang="en-US" dirty="0"/>
              <a:t>IBM Institute</a:t>
            </a:r>
            <a:r>
              <a:rPr lang="en-US" baseline="0" dirty="0"/>
              <a:t> for Business Value (IIBV) -</a:t>
            </a:r>
            <a:r>
              <a:rPr lang="en-US" dirty="0">
                <a:hlinkClick r:id="rId6"/>
              </a:rPr>
              <a:t>http://www.ibm.com/services/uk/gbs/thoughtleadership/</a:t>
            </a:r>
            <a:r>
              <a:rPr lang="en-US" dirty="0"/>
              <a:t> - Register</a:t>
            </a:r>
            <a:r>
              <a:rPr lang="en-US" baseline="0" dirty="0"/>
              <a:t> to download the complete IBM Institute for Business Value study,</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ctr" defTabSz="930275" rtl="0" eaLnBrk="0" fontAlgn="base" latinLnBrk="0" hangingPunct="0">
              <a:lnSpc>
                <a:spcPct val="100000"/>
              </a:lnSpc>
              <a:spcBef>
                <a:spcPct val="0"/>
              </a:spcBef>
              <a:spcAft>
                <a:spcPct val="0"/>
              </a:spcAft>
              <a:buClrTx/>
              <a:buSzTx/>
              <a:buFontTx/>
              <a:buNone/>
              <a:tabLst/>
              <a:defRPr/>
            </a:pPr>
            <a:fld id="{1F38287C-A914-47C9-8DDB-36E2474D0498}" type="slidenum">
              <a:rPr kumimoji="0" lang="en-US" sz="1200" b="1" i="0" u="none" strike="noStrike" kern="1200" cap="none" spc="0" normalizeH="0" baseline="0" noProof="0" smtClean="0">
                <a:ln>
                  <a:noFill/>
                </a:ln>
                <a:solidFill>
                  <a:srgbClr val="CC0000"/>
                </a:solidFill>
                <a:effectLst/>
                <a:uLnTx/>
                <a:uFillTx/>
                <a:latin typeface="Arial" charset="0"/>
                <a:ea typeface="+mn-ea"/>
                <a:cs typeface="+mn-cs"/>
              </a:rPr>
              <a:pPr marL="0" marR="0" lvl="0" indent="0" algn="ctr" defTabSz="930275" rtl="0" eaLnBrk="0" fontAlgn="base" latinLnBrk="0" hangingPunct="0">
                <a:lnSpc>
                  <a:spcPct val="100000"/>
                </a:lnSpc>
                <a:spcBef>
                  <a:spcPct val="0"/>
                </a:spcBef>
                <a:spcAft>
                  <a:spcPct val="0"/>
                </a:spcAft>
                <a:buClrTx/>
                <a:buSzTx/>
                <a:buFontTx/>
                <a:buNone/>
                <a:tabLst/>
                <a:defRPr/>
              </a:pPr>
              <a:t>20</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842641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Bringing this concept to the real world, nodes or vertices can be people, such as customers and employees; affinity groups such as LinkedIn or meet-up groups; and companies and institutions. They can also be places such as airports, buildings, cities and towns, distribution centers, houses, landmarks, retail stores, shipping ports and so on. Vertices can also be </a:t>
            </a:r>
            <a:r>
              <a:rPr lang="en-US" i="1" dirty="0"/>
              <a:t>things</a:t>
            </a:r>
            <a:r>
              <a:rPr lang="en-US" dirty="0"/>
              <a:t> such as assets, bank accounts, computer servers, customer accounts, devices, grids, molecules, policies, products, twitter handles, URLs, web pages and so on.</a:t>
            </a:r>
          </a:p>
          <a:p>
            <a:endParaRPr lang="en-US" dirty="0"/>
          </a:p>
          <a:p>
            <a:r>
              <a:rPr lang="en-US" dirty="0"/>
              <a:t>Edges can be elements that represent relationships such as emails, likes and dislikes, payment transactions, phone calls, social networking and so on. Edges can be directed, that is, they have a one-way direction arrow to represent a relationship from one node to another-for example, Mike made a </a:t>
            </a:r>
            <a:r>
              <a:rPr lang="en-US" i="1" dirty="0"/>
              <a:t>payment</a:t>
            </a:r>
            <a:r>
              <a:rPr lang="en-US" dirty="0"/>
              <a:t> to Bill; Mike </a:t>
            </a:r>
            <a:r>
              <a:rPr lang="en-US" i="1" dirty="0"/>
              <a:t>follows </a:t>
            </a:r>
            <a:r>
              <a:rPr lang="en-US" dirty="0"/>
              <a:t>Corinne on Twitter. They can also be non-directed-for example, M1 links London and Leeds-and weighted-for example, the number of payments between these two accounts is high. The time between two locations is also an example of a weighted relationship.</a:t>
            </a:r>
          </a:p>
          <a:p>
            <a:endParaRPr lang="en-US" dirty="0"/>
          </a:p>
          <a:p>
            <a:r>
              <a:rPr lang="en-US" dirty="0"/>
              <a:t>	-</a:t>
            </a:r>
            <a:r>
              <a:rPr lang="en-US" baseline="0" dirty="0"/>
              <a:t> </a:t>
            </a:r>
            <a:r>
              <a:rPr lang="en-US" dirty="0"/>
              <a:t>http://www.ibmbigdatahub.com/blog/what-graph-analytics</a:t>
            </a:r>
          </a:p>
          <a:p>
            <a:endParaRPr lang="en-US" dirty="0"/>
          </a:p>
        </p:txBody>
      </p:sp>
      <p:sp>
        <p:nvSpPr>
          <p:cNvPr id="4" name="Slide Number Placeholder 3"/>
          <p:cNvSpPr>
            <a:spLocks noGrp="1"/>
          </p:cNvSpPr>
          <p:nvPr>
            <p:ph type="sldNum" sz="quarter" idx="10"/>
          </p:nvPr>
        </p:nvSpPr>
        <p:spPr/>
        <p:txBody>
          <a:bodyPr/>
          <a:lstStyle/>
          <a:p>
            <a:pPr marL="0" marR="0" lvl="0" indent="0" algn="ctr" defTabSz="930275" rtl="0" eaLnBrk="0" fontAlgn="base" latinLnBrk="0" hangingPunct="0">
              <a:lnSpc>
                <a:spcPct val="100000"/>
              </a:lnSpc>
              <a:spcBef>
                <a:spcPct val="0"/>
              </a:spcBef>
              <a:spcAft>
                <a:spcPct val="0"/>
              </a:spcAft>
              <a:buClrTx/>
              <a:buSzTx/>
              <a:buFontTx/>
              <a:buNone/>
              <a:tabLst/>
              <a:defRPr/>
            </a:pPr>
            <a:fld id="{1F38287C-A914-47C9-8DDB-36E2474D0498}" type="slidenum">
              <a:rPr kumimoji="0" lang="en-US" sz="1200" b="1" i="0" u="none" strike="noStrike" kern="1200" cap="none" spc="0" normalizeH="0" baseline="0" noProof="0" smtClean="0">
                <a:ln>
                  <a:noFill/>
                </a:ln>
                <a:solidFill>
                  <a:srgbClr val="CC0000"/>
                </a:solidFill>
                <a:effectLst/>
                <a:uLnTx/>
                <a:uFillTx/>
                <a:latin typeface="Arial" charset="0"/>
                <a:ea typeface="+mn-ea"/>
                <a:cs typeface="+mn-cs"/>
              </a:rPr>
              <a:pPr marL="0" marR="0" lvl="0" indent="0" algn="ctr" defTabSz="930275" rtl="0" eaLnBrk="0" fontAlgn="base" latinLnBrk="0" hangingPunct="0">
                <a:lnSpc>
                  <a:spcPct val="100000"/>
                </a:lnSpc>
                <a:spcBef>
                  <a:spcPct val="0"/>
                </a:spcBef>
                <a:spcAft>
                  <a:spcPct val="0"/>
                </a:spcAft>
                <a:buClrTx/>
                <a:buSzTx/>
                <a:buFontTx/>
                <a:buNone/>
                <a:tabLst/>
                <a:defRPr/>
              </a:pPr>
              <a:t>21</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51544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ctr" defTabSz="930275" rtl="0" eaLnBrk="0" fontAlgn="base" latinLnBrk="0" hangingPunct="0">
              <a:lnSpc>
                <a:spcPct val="100000"/>
              </a:lnSpc>
              <a:spcBef>
                <a:spcPct val="0"/>
              </a:spcBef>
              <a:spcAft>
                <a:spcPct val="0"/>
              </a:spcAft>
              <a:buClrTx/>
              <a:buSzTx/>
              <a:buFontTx/>
              <a:buNone/>
              <a:tabLst/>
              <a:defRPr/>
            </a:pPr>
            <a:fld id="{1F38287C-A914-47C9-8DDB-36E2474D0498}" type="slidenum">
              <a:rPr kumimoji="0" lang="en-US" sz="1200" b="1" i="0" u="none" strike="noStrike" kern="1200" cap="none" spc="0" normalizeH="0" baseline="0" noProof="0" smtClean="0">
                <a:ln>
                  <a:noFill/>
                </a:ln>
                <a:solidFill>
                  <a:srgbClr val="CC0000"/>
                </a:solidFill>
                <a:effectLst/>
                <a:uLnTx/>
                <a:uFillTx/>
                <a:latin typeface="Arial" charset="0"/>
                <a:ea typeface="+mn-ea"/>
                <a:cs typeface="+mn-cs"/>
              </a:rPr>
              <a:pPr marL="0" marR="0" lvl="0" indent="0" algn="ctr" defTabSz="930275" rtl="0" eaLnBrk="0" fontAlgn="base" latinLnBrk="0" hangingPunct="0">
                <a:lnSpc>
                  <a:spcPct val="100000"/>
                </a:lnSpc>
                <a:spcBef>
                  <a:spcPct val="0"/>
                </a:spcBef>
                <a:spcAft>
                  <a:spcPct val="0"/>
                </a:spcAft>
                <a:buClrTx/>
                <a:buSzTx/>
                <a:buFontTx/>
                <a:buNone/>
                <a:tabLst/>
                <a:defRPr/>
              </a:pPr>
              <a:t>22</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2609263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endParaRPr lang="en-US" dirty="0"/>
          </a:p>
          <a:p>
            <a:pPr marL="628650" lvl="1" indent="-171450">
              <a:buFont typeface="Arial" panose="020B0604020202020204" pitchFamily="34" charset="0"/>
              <a:buChar char="•"/>
            </a:pPr>
            <a:r>
              <a:rPr lang="en-US" dirty="0"/>
              <a:t>4 ways Industry 4.0 will look different in 2017</a:t>
            </a:r>
            <a:br>
              <a:rPr lang="en-US" dirty="0"/>
            </a:br>
            <a:r>
              <a:rPr lang="en-US" dirty="0">
                <a:hlinkClick r:id="rId3"/>
              </a:rPr>
              <a:t>http://readwrite.com/2017/01/01/4-ways-industry-4-0-will-look-different-in-2017-il1/</a:t>
            </a:r>
            <a:r>
              <a:rPr lang="en-US" dirty="0"/>
              <a:t> </a:t>
            </a:r>
          </a:p>
          <a:p>
            <a:endParaRPr lang="en-US" dirty="0"/>
          </a:p>
        </p:txBody>
      </p:sp>
      <p:sp>
        <p:nvSpPr>
          <p:cNvPr id="4" name="Slide Number Placeholder 3"/>
          <p:cNvSpPr>
            <a:spLocks noGrp="1"/>
          </p:cNvSpPr>
          <p:nvPr>
            <p:ph type="sldNum" sz="quarter" idx="10"/>
          </p:nvPr>
        </p:nvSpPr>
        <p:spPr/>
        <p:txBody>
          <a:bodyPr/>
          <a:lstStyle/>
          <a:p>
            <a:pPr marL="0" marR="0" lvl="0" indent="0" algn="ctr" defTabSz="930275" rtl="0" eaLnBrk="0" fontAlgn="base" latinLnBrk="0" hangingPunct="0">
              <a:lnSpc>
                <a:spcPct val="100000"/>
              </a:lnSpc>
              <a:spcBef>
                <a:spcPct val="0"/>
              </a:spcBef>
              <a:spcAft>
                <a:spcPct val="0"/>
              </a:spcAft>
              <a:buClrTx/>
              <a:buSzTx/>
              <a:buFontTx/>
              <a:buNone/>
              <a:tabLst/>
              <a:defRPr/>
            </a:pPr>
            <a:fld id="{1F38287C-A914-47C9-8DDB-36E2474D0498}" type="slidenum">
              <a:rPr kumimoji="0" lang="en-US" sz="1200" b="1" i="0" u="none" strike="noStrike" kern="1200" cap="none" spc="0" normalizeH="0" baseline="0" noProof="0" smtClean="0">
                <a:ln>
                  <a:noFill/>
                </a:ln>
                <a:solidFill>
                  <a:srgbClr val="CC0000"/>
                </a:solidFill>
                <a:effectLst/>
                <a:uLnTx/>
                <a:uFillTx/>
                <a:latin typeface="Arial" charset="0"/>
                <a:ea typeface="+mn-ea"/>
                <a:cs typeface="+mn-cs"/>
              </a:rPr>
              <a:pPr marL="0" marR="0" lvl="0" indent="0" algn="ctr" defTabSz="930275" rtl="0" eaLnBrk="0" fontAlgn="base" latinLnBrk="0" hangingPunct="0">
                <a:lnSpc>
                  <a:spcPct val="100000"/>
                </a:lnSpc>
                <a:spcBef>
                  <a:spcPct val="0"/>
                </a:spcBef>
                <a:spcAft>
                  <a:spcPct val="0"/>
                </a:spcAft>
                <a:buClrTx/>
                <a:buSzTx/>
                <a:buFontTx/>
                <a:buNone/>
                <a:tabLst/>
                <a:defRPr/>
              </a:pPr>
              <a:t>23</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0520191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ctr" defTabSz="930275" rtl="0" eaLnBrk="0" fontAlgn="base" latinLnBrk="0" hangingPunct="0">
              <a:lnSpc>
                <a:spcPct val="100000"/>
              </a:lnSpc>
              <a:spcBef>
                <a:spcPct val="0"/>
              </a:spcBef>
              <a:spcAft>
                <a:spcPct val="0"/>
              </a:spcAft>
              <a:buClrTx/>
              <a:buSzTx/>
              <a:buFontTx/>
              <a:buNone/>
              <a:tabLst/>
              <a:defRPr/>
            </a:pPr>
            <a:fld id="{1F38287C-A914-47C9-8DDB-36E2474D0498}" type="slidenum">
              <a:rPr kumimoji="0" lang="en-US" sz="1200" b="1" i="0" u="none" strike="noStrike" kern="1200" cap="none" spc="0" normalizeH="0" baseline="0" noProof="0" smtClean="0">
                <a:ln>
                  <a:noFill/>
                </a:ln>
                <a:solidFill>
                  <a:srgbClr val="CC0000"/>
                </a:solidFill>
                <a:effectLst/>
                <a:uLnTx/>
                <a:uFillTx/>
                <a:latin typeface="Arial" charset="0"/>
                <a:ea typeface="+mn-ea"/>
                <a:cs typeface="+mn-cs"/>
              </a:rPr>
              <a:pPr marL="0" marR="0" lvl="0" indent="0" algn="ctr" defTabSz="930275" rtl="0" eaLnBrk="0" fontAlgn="base" latinLnBrk="0" hangingPunct="0">
                <a:lnSpc>
                  <a:spcPct val="100000"/>
                </a:lnSpc>
                <a:spcBef>
                  <a:spcPct val="0"/>
                </a:spcBef>
                <a:spcAft>
                  <a:spcPct val="0"/>
                </a:spcAft>
                <a:buClrTx/>
                <a:buSzTx/>
                <a:buFontTx/>
                <a:buNone/>
                <a:tabLst/>
                <a:defRPr/>
              </a:pPr>
              <a:t>24</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4576301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ctr" defTabSz="930275" rtl="0" eaLnBrk="0" fontAlgn="base" latinLnBrk="0" hangingPunct="0">
              <a:lnSpc>
                <a:spcPct val="100000"/>
              </a:lnSpc>
              <a:spcBef>
                <a:spcPct val="0"/>
              </a:spcBef>
              <a:spcAft>
                <a:spcPct val="0"/>
              </a:spcAft>
              <a:buClrTx/>
              <a:buSzTx/>
              <a:buFontTx/>
              <a:buNone/>
              <a:tabLst/>
              <a:defRPr/>
            </a:pPr>
            <a:fld id="{1F38287C-A914-47C9-8DDB-36E2474D0498}" type="slidenum">
              <a:rPr kumimoji="0" lang="en-US" sz="1200" b="1" i="0" u="none" strike="noStrike" kern="1200" cap="none" spc="0" normalizeH="0" baseline="0" noProof="0" smtClean="0">
                <a:ln>
                  <a:noFill/>
                </a:ln>
                <a:solidFill>
                  <a:srgbClr val="CC0000"/>
                </a:solidFill>
                <a:effectLst/>
                <a:uLnTx/>
                <a:uFillTx/>
                <a:latin typeface="Arial" charset="0"/>
                <a:ea typeface="+mn-ea"/>
                <a:cs typeface="+mn-cs"/>
              </a:rPr>
              <a:pPr marL="0" marR="0" lvl="0" indent="0" algn="ctr" defTabSz="930275" rtl="0" eaLnBrk="0" fontAlgn="base" latinLnBrk="0" hangingPunct="0">
                <a:lnSpc>
                  <a:spcPct val="100000"/>
                </a:lnSpc>
                <a:spcBef>
                  <a:spcPct val="0"/>
                </a:spcBef>
                <a:spcAft>
                  <a:spcPct val="0"/>
                </a:spcAft>
                <a:buClrTx/>
                <a:buSzTx/>
                <a:buFontTx/>
                <a:buNone/>
                <a:tabLst/>
                <a:defRPr/>
              </a:pPr>
              <a:t>25</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8974376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ctr" defTabSz="930275" rtl="0" eaLnBrk="0" fontAlgn="base" latinLnBrk="0" hangingPunct="0">
              <a:lnSpc>
                <a:spcPct val="100000"/>
              </a:lnSpc>
              <a:spcBef>
                <a:spcPct val="0"/>
              </a:spcBef>
              <a:spcAft>
                <a:spcPct val="0"/>
              </a:spcAft>
              <a:buClrTx/>
              <a:buSzTx/>
              <a:buFontTx/>
              <a:buNone/>
              <a:tabLst/>
              <a:defRPr/>
            </a:pPr>
            <a:fld id="{1F38287C-A914-47C9-8DDB-36E2474D0498}" type="slidenum">
              <a:rPr kumimoji="0" lang="en-US" sz="1200" b="1" i="0" u="none" strike="noStrike" kern="1200" cap="none" spc="0" normalizeH="0" baseline="0" noProof="0" smtClean="0">
                <a:ln>
                  <a:noFill/>
                </a:ln>
                <a:solidFill>
                  <a:srgbClr val="CC0000"/>
                </a:solidFill>
                <a:effectLst/>
                <a:uLnTx/>
                <a:uFillTx/>
                <a:latin typeface="Arial" charset="0"/>
                <a:ea typeface="+mn-ea"/>
                <a:cs typeface="+mn-cs"/>
              </a:rPr>
              <a:pPr marL="0" marR="0" lvl="0" indent="0" algn="ctr" defTabSz="930275" rtl="0" eaLnBrk="0" fontAlgn="base" latinLnBrk="0" hangingPunct="0">
                <a:lnSpc>
                  <a:spcPct val="100000"/>
                </a:lnSpc>
                <a:spcBef>
                  <a:spcPct val="0"/>
                </a:spcBef>
                <a:spcAft>
                  <a:spcPct val="0"/>
                </a:spcAft>
                <a:buClrTx/>
                <a:buSzTx/>
                <a:buFontTx/>
                <a:buNone/>
                <a:tabLst/>
                <a:defRPr/>
              </a:pPr>
              <a:t>26</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4897903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ctr" defTabSz="930275" rtl="0" eaLnBrk="0" fontAlgn="base" latinLnBrk="0" hangingPunct="0">
              <a:lnSpc>
                <a:spcPct val="100000"/>
              </a:lnSpc>
              <a:spcBef>
                <a:spcPct val="0"/>
              </a:spcBef>
              <a:spcAft>
                <a:spcPct val="0"/>
              </a:spcAft>
              <a:buClrTx/>
              <a:buSzTx/>
              <a:buFontTx/>
              <a:buNone/>
              <a:tabLst/>
              <a:defRPr/>
            </a:pPr>
            <a:fld id="{1F38287C-A914-47C9-8DDB-36E2474D0498}" type="slidenum">
              <a:rPr kumimoji="0" lang="en-US" sz="1200" b="1" i="0" u="none" strike="noStrike" kern="1200" cap="none" spc="0" normalizeH="0" baseline="0" noProof="0" smtClean="0">
                <a:ln>
                  <a:noFill/>
                </a:ln>
                <a:solidFill>
                  <a:srgbClr val="CC0000"/>
                </a:solidFill>
                <a:effectLst/>
                <a:uLnTx/>
                <a:uFillTx/>
                <a:latin typeface="Arial" charset="0"/>
                <a:ea typeface="+mn-ea"/>
                <a:cs typeface="+mn-cs"/>
              </a:rPr>
              <a:pPr marL="0" marR="0" lvl="0" indent="0" algn="ctr" defTabSz="930275" rtl="0" eaLnBrk="0" fontAlgn="base" latinLnBrk="0" hangingPunct="0">
                <a:lnSpc>
                  <a:spcPct val="100000"/>
                </a:lnSpc>
                <a:spcBef>
                  <a:spcPct val="0"/>
                </a:spcBef>
                <a:spcAft>
                  <a:spcPct val="0"/>
                </a:spcAft>
                <a:buClrTx/>
                <a:buSzTx/>
                <a:buFontTx/>
                <a:buNone/>
                <a:tabLst/>
                <a:defRPr/>
              </a:pPr>
              <a:t>27</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5338365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ctr" defTabSz="930275" rtl="0" eaLnBrk="0" fontAlgn="base" latinLnBrk="0" hangingPunct="0">
              <a:lnSpc>
                <a:spcPct val="100000"/>
              </a:lnSpc>
              <a:spcBef>
                <a:spcPct val="0"/>
              </a:spcBef>
              <a:spcAft>
                <a:spcPct val="0"/>
              </a:spcAft>
              <a:buClrTx/>
              <a:buSzTx/>
              <a:buFontTx/>
              <a:buNone/>
              <a:tabLst/>
              <a:defRPr/>
            </a:pPr>
            <a:fld id="{1F38287C-A914-47C9-8DDB-36E2474D0498}" type="slidenum">
              <a:rPr kumimoji="0" lang="en-US" sz="1200" b="1" i="0" u="none" strike="noStrike" kern="1200" cap="none" spc="0" normalizeH="0" baseline="0" noProof="0" smtClean="0">
                <a:ln>
                  <a:noFill/>
                </a:ln>
                <a:solidFill>
                  <a:srgbClr val="CC0000"/>
                </a:solidFill>
                <a:effectLst/>
                <a:uLnTx/>
                <a:uFillTx/>
                <a:latin typeface="Arial" charset="0"/>
                <a:ea typeface="+mn-ea"/>
                <a:cs typeface="+mn-cs"/>
              </a:rPr>
              <a:pPr marL="0" marR="0" lvl="0" indent="0" algn="ctr" defTabSz="930275" rtl="0" eaLnBrk="0" fontAlgn="base" latinLnBrk="0" hangingPunct="0">
                <a:lnSpc>
                  <a:spcPct val="100000"/>
                </a:lnSpc>
                <a:spcBef>
                  <a:spcPct val="0"/>
                </a:spcBef>
                <a:spcAft>
                  <a:spcPct val="0"/>
                </a:spcAft>
                <a:buClrTx/>
                <a:buSzTx/>
                <a:buFontTx/>
                <a:buNone/>
                <a:tabLst/>
                <a:defRPr/>
              </a:pPr>
              <a:t>28</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814419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Machine-generated data is becoming a major data resource and will continue to do so. </a:t>
            </a:r>
            <a:r>
              <a:rPr lang="en-US" dirty="0" err="1"/>
              <a:t>Wikibon</a:t>
            </a:r>
            <a:r>
              <a:rPr lang="en-US" dirty="0"/>
              <a:t> has forecast that the market value of the </a:t>
            </a:r>
            <a:r>
              <a:rPr lang="en-US" i="1" dirty="0"/>
              <a:t>industrial Internet </a:t>
            </a:r>
            <a:r>
              <a:rPr lang="en-US" dirty="0"/>
              <a:t>(a term coined by Frost &amp; Sullivan to refer to the integration of complex physical machinery with networked sensors and software) will be approximately $540 billion in 2020.</a:t>
            </a:r>
          </a:p>
          <a:p>
            <a:endParaRPr lang="en-US" dirty="0"/>
          </a:p>
          <a:p>
            <a:pPr lvl="1"/>
            <a:r>
              <a:rPr lang="en-US" dirty="0" err="1"/>
              <a:t>Cielen</a:t>
            </a:r>
            <a:r>
              <a:rPr lang="en-US" dirty="0"/>
              <a:t>, D., </a:t>
            </a:r>
            <a:r>
              <a:rPr lang="en-US" dirty="0" err="1"/>
              <a:t>Meysman</a:t>
            </a:r>
            <a:r>
              <a:rPr lang="en-US" dirty="0"/>
              <a:t>, A. D. B., &amp; Ali, M. (2016). </a:t>
            </a:r>
            <a:r>
              <a:rPr lang="en-US" i="1" dirty="0"/>
              <a:t>Introducing data science: Big data, machine learning, and more, using Python tools</a:t>
            </a:r>
            <a:r>
              <a:rPr lang="en-US" dirty="0"/>
              <a:t>. Shelter Island, NY: Manning Publications, p. 6.</a:t>
            </a:r>
          </a:p>
          <a:p>
            <a:endParaRPr lang="en-US" dirty="0"/>
          </a:p>
          <a:p>
            <a:r>
              <a:rPr lang="en-US" dirty="0"/>
              <a:t>---</a:t>
            </a:r>
          </a:p>
          <a:p>
            <a:r>
              <a:rPr lang="en-US" dirty="0"/>
              <a:t>http://www.datanami.com/2015/10/30/hortonworks-preps-for-coming-iot-device-storm/</a:t>
            </a:r>
          </a:p>
          <a:p>
            <a:endParaRPr lang="en-US" dirty="0"/>
          </a:p>
          <a:p>
            <a:r>
              <a:rPr lang="en-US" dirty="0"/>
              <a:t>The masses may not be getting flying cars or personal robots anytime soon, but thanks to connected devices, the future of technology is definitely bright. From smart refrigerators and wireless BBQ sensors to connected turbines and semi-trucks, the Internet of Things (</a:t>
            </a:r>
            <a:r>
              <a:rPr lang="en-US" dirty="0" err="1"/>
              <a:t>IoT</a:t>
            </a:r>
            <a:r>
              <a:rPr lang="en-US" dirty="0"/>
              <a:t>) will have a huge impact on consumer and industrial tech. However, managing hundreds of billions of devices-not to mention the data they generate-will not be easy, which is why Hadoop distributor Hortonworks is taking pains to prepare for the coming device storm.</a:t>
            </a:r>
          </a:p>
          <a:p>
            <a:endParaRPr lang="en-US" dirty="0"/>
          </a:p>
          <a:p>
            <a:r>
              <a:rPr lang="en-US" dirty="0"/>
              <a:t>According to Intel, the number of connected devices will explode in the near future, growing from about 15 billion devices in 2015 to more than 200 billion by 2010. Anybody who’s watching the rise of wearables like the Fitbit, the popularity of smart thermostats like Nest, or the presence of drone aircraft can tell you that this phenomenon is real and accelerating.</a:t>
            </a:r>
          </a:p>
          <a:p>
            <a:endParaRPr lang="en-US" dirty="0"/>
          </a:p>
          <a:p>
            <a:r>
              <a:rPr lang="en-US" dirty="0"/>
              <a:t>Getting these wireless </a:t>
            </a:r>
            <a:r>
              <a:rPr lang="en-US" dirty="0" err="1"/>
              <a:t>IoT</a:t>
            </a:r>
            <a:r>
              <a:rPr lang="en-US" dirty="0"/>
              <a:t> devices integrated with command and control systems will not be an easy task. While we now have enough Internet addresses to go around, there’s a lot of other messy details that need to be worked out to ensure that devices aren’t stepping on each other’s toes, that they can’t be co-opted by others, that the data is safe and secure. Right now, it’s an ad hoc, Wild West </a:t>
            </a:r>
            <a:r>
              <a:rPr lang="en-US" dirty="0" err="1"/>
              <a:t>IoT</a:t>
            </a:r>
            <a:r>
              <a:rPr lang="en-US" dirty="0"/>
              <a:t> world, but that simply won’t scale.</a:t>
            </a:r>
          </a:p>
          <a:p>
            <a:endParaRPr lang="en-US" dirty="0"/>
          </a:p>
        </p:txBody>
      </p:sp>
      <p:sp>
        <p:nvSpPr>
          <p:cNvPr id="4" name="Slide Number Placeholder 3"/>
          <p:cNvSpPr>
            <a:spLocks noGrp="1"/>
          </p:cNvSpPr>
          <p:nvPr>
            <p:ph type="sldNum" sz="quarter" idx="10"/>
          </p:nvPr>
        </p:nvSpPr>
        <p:spPr/>
        <p:txBody>
          <a:bodyPr/>
          <a:lstStyle/>
          <a:p>
            <a:pPr marL="0" marR="0" lvl="0" indent="0" algn="ctr" defTabSz="930275" rtl="0" eaLnBrk="0" fontAlgn="base" latinLnBrk="0" hangingPunct="0">
              <a:lnSpc>
                <a:spcPct val="100000"/>
              </a:lnSpc>
              <a:spcBef>
                <a:spcPct val="0"/>
              </a:spcBef>
              <a:spcAft>
                <a:spcPct val="0"/>
              </a:spcAft>
              <a:buClrTx/>
              <a:buSzTx/>
              <a:buFontTx/>
              <a:buNone/>
              <a:tabLst/>
              <a:defRPr/>
            </a:pPr>
            <a:fld id="{1F38287C-A914-47C9-8DDB-36E2474D0498}" type="slidenum">
              <a:rPr kumimoji="0" lang="en-US" sz="1200" b="1" i="0" u="none" strike="noStrike" kern="1200" cap="none" spc="0" normalizeH="0" baseline="0" noProof="0" smtClean="0">
                <a:ln>
                  <a:noFill/>
                </a:ln>
                <a:solidFill>
                  <a:srgbClr val="CC0000"/>
                </a:solidFill>
                <a:effectLst/>
                <a:uLnTx/>
                <a:uFillTx/>
                <a:latin typeface="Arial" charset="0"/>
                <a:ea typeface="+mn-ea"/>
                <a:cs typeface="+mn-cs"/>
              </a:rPr>
              <a:pPr marL="0" marR="0" lvl="0" indent="0" algn="ctr" defTabSz="930275" rtl="0" eaLnBrk="0" fontAlgn="base" latinLnBrk="0" hangingPunct="0">
                <a:lnSpc>
                  <a:spcPct val="100000"/>
                </a:lnSpc>
                <a:spcBef>
                  <a:spcPct val="0"/>
                </a:spcBef>
                <a:spcAft>
                  <a:spcPct val="0"/>
                </a:spcAft>
                <a:buClrTx/>
                <a:buSzTx/>
                <a:buFontTx/>
                <a:buNone/>
                <a:tabLst/>
                <a:defRPr/>
              </a:pPr>
              <a:t>29</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26007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ctr" defTabSz="930275" rtl="0" eaLnBrk="0" fontAlgn="base" latinLnBrk="0" hangingPunct="0">
              <a:lnSpc>
                <a:spcPct val="100000"/>
              </a:lnSpc>
              <a:spcBef>
                <a:spcPct val="0"/>
              </a:spcBef>
              <a:spcAft>
                <a:spcPct val="0"/>
              </a:spcAft>
              <a:buClrTx/>
              <a:buSzTx/>
              <a:buFontTx/>
              <a:buNone/>
              <a:tabLst/>
              <a:defRPr/>
            </a:pPr>
            <a:fld id="{1F38287C-A914-47C9-8DDB-36E2474D0498}" type="slidenum">
              <a:rPr kumimoji="0" lang="en-US" sz="1200" b="1" i="0" u="none" strike="noStrike" kern="1200" cap="none" spc="0" normalizeH="0" baseline="0" noProof="0" smtClean="0">
                <a:ln>
                  <a:noFill/>
                </a:ln>
                <a:solidFill>
                  <a:srgbClr val="CC0000"/>
                </a:solidFill>
                <a:effectLst/>
                <a:uLnTx/>
                <a:uFillTx/>
                <a:latin typeface="Arial" charset="0"/>
                <a:ea typeface="+mn-ea"/>
                <a:cs typeface="+mn-cs"/>
              </a:rPr>
              <a:pPr marL="0" marR="0" lvl="0" indent="0" algn="ctr" defTabSz="930275" rtl="0" eaLnBrk="0" fontAlgn="base" latinLnBrk="0" hangingPunct="0">
                <a:lnSpc>
                  <a:spcPct val="100000"/>
                </a:lnSpc>
                <a:spcBef>
                  <a:spcPct val="0"/>
                </a:spcBef>
                <a:spcAft>
                  <a:spcPct val="0"/>
                </a:spcAft>
                <a:buClrTx/>
                <a:buSzTx/>
                <a:buFontTx/>
                <a:buNone/>
                <a:tabLst/>
                <a:defRPr/>
              </a:pPr>
              <a:t>3</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0707386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International Data Corporation (IDC) has estimated that there will be 26 times more connected things than people in 2020 - perhaps 200 billion. This network is commonly</a:t>
            </a:r>
            <a:r>
              <a:rPr lang="en-US" baseline="0" dirty="0"/>
              <a:t> referred to as </a:t>
            </a:r>
            <a:r>
              <a:rPr lang="en-US" i="1" baseline="0" dirty="0"/>
              <a:t>the internet of things </a:t>
            </a:r>
            <a:r>
              <a:rPr lang="en-US" baseline="0" dirty="0"/>
              <a:t>(</a:t>
            </a:r>
            <a:r>
              <a:rPr lang="en-US" baseline="0" dirty="0" err="1"/>
              <a:t>IoT</a:t>
            </a:r>
            <a:r>
              <a:rPr lang="en-US" baseline="0" dirty="0"/>
              <a:t>).</a:t>
            </a:r>
          </a:p>
          <a:p>
            <a:endParaRPr lang="en-US" baseline="0" dirty="0"/>
          </a:p>
          <a:p>
            <a:r>
              <a:rPr lang="en-US" baseline="0" dirty="0"/>
              <a:t>Free O’Reilly book (37 pp., PDF) - </a:t>
            </a:r>
            <a:r>
              <a:rPr lang="en-US" i="1" baseline="0" dirty="0"/>
              <a:t>Architecting for the Internet of Things</a:t>
            </a:r>
            <a:r>
              <a:rPr lang="en-US" baseline="0" dirty="0"/>
              <a:t>:  https://voltdb.com/sm/16/IoTOReilly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ctr" defTabSz="930275" rtl="0" eaLnBrk="0" fontAlgn="base" latinLnBrk="0" hangingPunct="0">
              <a:lnSpc>
                <a:spcPct val="100000"/>
              </a:lnSpc>
              <a:spcBef>
                <a:spcPct val="0"/>
              </a:spcBef>
              <a:spcAft>
                <a:spcPct val="0"/>
              </a:spcAft>
              <a:buClrTx/>
              <a:buSzTx/>
              <a:buFontTx/>
              <a:buNone/>
              <a:tabLst/>
              <a:defRPr/>
            </a:pPr>
            <a:fld id="{1F38287C-A914-47C9-8DDB-36E2474D0498}" type="slidenum">
              <a:rPr kumimoji="0" lang="en-US" sz="1200" b="1" i="0" u="none" strike="noStrike" kern="1200" cap="none" spc="0" normalizeH="0" baseline="0" noProof="0" smtClean="0">
                <a:ln>
                  <a:noFill/>
                </a:ln>
                <a:solidFill>
                  <a:srgbClr val="CC0000"/>
                </a:solidFill>
                <a:effectLst/>
                <a:uLnTx/>
                <a:uFillTx/>
                <a:latin typeface="Arial" charset="0"/>
                <a:ea typeface="+mn-ea"/>
                <a:cs typeface="+mn-cs"/>
              </a:rPr>
              <a:pPr marL="0" marR="0" lvl="0" indent="0" algn="ctr" defTabSz="930275" rtl="0" eaLnBrk="0" fontAlgn="base" latinLnBrk="0" hangingPunct="0">
                <a:lnSpc>
                  <a:spcPct val="100000"/>
                </a:lnSpc>
                <a:spcBef>
                  <a:spcPct val="0"/>
                </a:spcBef>
                <a:spcAft>
                  <a:spcPct val="0"/>
                </a:spcAft>
                <a:buClrTx/>
                <a:buSzTx/>
                <a:buFontTx/>
                <a:buNone/>
                <a:tabLst/>
                <a:defRPr/>
              </a:pPr>
              <a:t>30</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7307562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01178" lvl="1" indent="-163958" defTabSz="437220">
              <a:buFont typeface="Arial" panose="020B0604020202020204" pitchFamily="34" charset="0"/>
              <a:buChar char="•"/>
              <a:defRPr/>
            </a:pPr>
            <a:r>
              <a:rPr lang="en-US" b="0" dirty="0"/>
              <a:t>Disrupting the Car Industry</a:t>
            </a:r>
            <a:br>
              <a:rPr lang="en-US" b="0" dirty="0"/>
            </a:br>
            <a:r>
              <a:rPr lang="en-US" b="0" dirty="0"/>
              <a:t>https://whatsthebigdata.com/2016/06/14/disrupting-the-car-industry/</a:t>
            </a:r>
          </a:p>
          <a:p>
            <a:pPr defTabSz="437220">
              <a:defRPr/>
            </a:pPr>
            <a:endParaRPr lang="en-US" dirty="0"/>
          </a:p>
          <a:p>
            <a:r>
              <a:rPr lang="en-US" dirty="0"/>
              <a:t>While self-driving tech - which is included in the infographic above - receives the lion’s share of media attention, a host of less-heralded startups are targeting specific pieces of automotive infrastructure or components. For example, companies including </a:t>
            </a:r>
            <a:r>
              <a:rPr lang="en-US" dirty="0" err="1">
                <a:hlinkClick r:id="rId3"/>
              </a:rPr>
              <a:t>Quanergy</a:t>
            </a:r>
            <a:r>
              <a:rPr lang="en-US" dirty="0"/>
              <a:t>, </a:t>
            </a:r>
            <a:r>
              <a:rPr lang="en-US" dirty="0" err="1">
                <a:hlinkClick r:id="rId4"/>
              </a:rPr>
              <a:t>LeddarTech</a:t>
            </a:r>
            <a:r>
              <a:rPr lang="en-US" dirty="0"/>
              <a:t>, and </a:t>
            </a:r>
            <a:r>
              <a:rPr lang="en-US" dirty="0" err="1">
                <a:hlinkClick r:id="rId5"/>
              </a:rPr>
              <a:t>TriLumina</a:t>
            </a:r>
            <a:r>
              <a:rPr lang="en-US" dirty="0"/>
              <a:t> are seeking to capitalize on the self-driving revolution by dramatically lowering the cost of expensive LiDAR sensors.</a:t>
            </a:r>
          </a:p>
          <a:p>
            <a:endParaRPr lang="en-US" dirty="0"/>
          </a:p>
          <a:p>
            <a:r>
              <a:rPr lang="en-US" dirty="0"/>
              <a:t>Startups such as </a:t>
            </a:r>
            <a:r>
              <a:rPr lang="en-US" dirty="0" err="1">
                <a:hlinkClick r:id="rId6"/>
              </a:rPr>
              <a:t>Veniam</a:t>
            </a:r>
            <a:r>
              <a:rPr lang="en-US" dirty="0"/>
              <a:t> and </a:t>
            </a:r>
            <a:r>
              <a:rPr lang="en-US" dirty="0" err="1">
                <a:hlinkClick r:id="rId7"/>
              </a:rPr>
              <a:t>Savari</a:t>
            </a:r>
            <a:r>
              <a:rPr lang="en-US" dirty="0"/>
              <a:t> are developing vehicle-to-vehicle (V2V) and vehicle-to-anything (V2X) communications, another autonomous-adjacent technology field. With increasing automotive connectivity seemingly inevitable, vehicle cybersecurity has also begun to emerge as a focus, with newer players like </a:t>
            </a:r>
            <a:r>
              <a:rPr lang="en-US" dirty="0" err="1">
                <a:hlinkClick r:id="rId8"/>
              </a:rPr>
              <a:t>Karamba</a:t>
            </a:r>
            <a:r>
              <a:rPr lang="en-US" dirty="0">
                <a:hlinkClick r:id="rId8"/>
              </a:rPr>
              <a:t> Security</a:t>
            </a:r>
            <a:r>
              <a:rPr lang="en-US" dirty="0"/>
              <a:t> joining others such as </a:t>
            </a:r>
            <a:r>
              <a:rPr lang="en-US" dirty="0">
                <a:hlinkClick r:id="rId9"/>
              </a:rPr>
              <a:t>Argus Cyber Security</a:t>
            </a: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ctr" defTabSz="930275" rtl="0" eaLnBrk="0" fontAlgn="base" latinLnBrk="0" hangingPunct="0">
              <a:lnSpc>
                <a:spcPct val="100000"/>
              </a:lnSpc>
              <a:spcBef>
                <a:spcPct val="0"/>
              </a:spcBef>
              <a:spcAft>
                <a:spcPct val="0"/>
              </a:spcAft>
              <a:buClrTx/>
              <a:buSzTx/>
              <a:buFontTx/>
              <a:buNone/>
              <a:tabLst/>
              <a:defRPr/>
            </a:pPr>
            <a:fld id="{1F38287C-A914-47C9-8DDB-36E2474D0498}" type="slidenum">
              <a:rPr kumimoji="0" lang="en-US" sz="1200" b="1" i="0" u="none" strike="noStrike" kern="1200" cap="none" spc="0" normalizeH="0" baseline="0" noProof="0" smtClean="0">
                <a:ln>
                  <a:noFill/>
                </a:ln>
                <a:solidFill>
                  <a:srgbClr val="CC0000"/>
                </a:solidFill>
                <a:effectLst/>
                <a:uLnTx/>
                <a:uFillTx/>
                <a:latin typeface="Arial" charset="0"/>
                <a:ea typeface="+mn-ea"/>
                <a:cs typeface="+mn-cs"/>
              </a:rPr>
              <a:pPr marL="0" marR="0" lvl="0" indent="0" algn="ctr" defTabSz="930275" rtl="0" eaLnBrk="0" fontAlgn="base" latinLnBrk="0" hangingPunct="0">
                <a:lnSpc>
                  <a:spcPct val="100000"/>
                </a:lnSpc>
                <a:spcBef>
                  <a:spcPct val="0"/>
                </a:spcBef>
                <a:spcAft>
                  <a:spcPct val="0"/>
                </a:spcAft>
                <a:buClrTx/>
                <a:buSzTx/>
                <a:buFontTx/>
                <a:buNone/>
                <a:tabLst/>
                <a:defRPr/>
              </a:pPr>
              <a:t>31</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0744985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The Institute of Electrical and Electronics Engineers (IEEE) recommends getting involved in their current Future Directions Initiatives:</a:t>
            </a:r>
          </a:p>
          <a:p>
            <a:endParaRPr lang="en-US" sz="1400" dirty="0"/>
          </a:p>
          <a:p>
            <a:pPr fontAlgn="t"/>
            <a:r>
              <a:rPr lang="en-US" sz="1400" dirty="0">
                <a:hlinkClick r:id="rId3"/>
              </a:rPr>
              <a:t>Big Data</a:t>
            </a:r>
            <a:r>
              <a:rPr lang="en-US" sz="1400" dirty="0"/>
              <a:t> - Big data is much more than just data bits and bytes on one side and processing on the other. IEEE, through its Cloud Computing Initiative and multiple societies, has already been taking the lead on the technical aspects of big data. To provide increased value, IEEE will provide a framework for collaboration throughout IEEE. IEEE has launched a new initiative focused on big data. Plans are under way to capture all the different perspectives via in-depth discussions, and to drive to a set of results that will define the scope and the direction for the initiative.</a:t>
            </a:r>
          </a:p>
          <a:p>
            <a:pPr fontAlgn="t"/>
            <a:endParaRPr lang="en-US" sz="1400" dirty="0">
              <a:hlinkClick r:id="rId4"/>
            </a:endParaRPr>
          </a:p>
          <a:p>
            <a:pPr fontAlgn="t"/>
            <a:r>
              <a:rPr lang="en-US" sz="1400" dirty="0">
                <a:hlinkClick r:id="rId4"/>
              </a:rPr>
              <a:t>Brain</a:t>
            </a:r>
            <a:r>
              <a:rPr lang="en-US" sz="1400" b="1" dirty="0"/>
              <a:t> </a:t>
            </a:r>
            <a:r>
              <a:rPr lang="en-US" sz="1400" dirty="0"/>
              <a:t>- This initiative is dedicated to advancing technologies that improve the understanding of brain function, revolutionizing current abilities to reverse engineer neural circuits in both the central and peripheral nervous systems, and developing new approaches to interface the brain with machines for augmenting human-machine interaction and mitigating effects of neurological disease and injury.</a:t>
            </a:r>
          </a:p>
          <a:p>
            <a:pPr fontAlgn="t"/>
            <a:endParaRPr lang="en-US" sz="1400" dirty="0">
              <a:hlinkClick r:id="rId5"/>
            </a:endParaRPr>
          </a:p>
          <a:p>
            <a:pPr fontAlgn="t"/>
            <a:r>
              <a:rPr lang="en-US" sz="1400" dirty="0">
                <a:hlinkClick r:id="rId5"/>
              </a:rPr>
              <a:t>Cybersecurity Initiative</a:t>
            </a:r>
            <a:r>
              <a:rPr lang="en-US" sz="1400" dirty="0"/>
              <a:t> - Through outreach projects, workshops, experiments, and challenge competitions, the IEEE Cybersecurity Initiative builds on IEEE’s long-standing and world-leading technical activities in cybersecurity and privacy to actively engage, inform, and support members, organizations, and communities involved in cybersecurity research, development, operations, policy, and education.</a:t>
            </a:r>
          </a:p>
          <a:p>
            <a:pPr fontAlgn="t"/>
            <a:endParaRPr lang="en-US" sz="1400" dirty="0">
              <a:hlinkClick r:id="rId6"/>
            </a:endParaRPr>
          </a:p>
          <a:p>
            <a:pPr fontAlgn="t"/>
            <a:r>
              <a:rPr lang="en-US" sz="1400" dirty="0">
                <a:hlinkClick r:id="rId6"/>
              </a:rPr>
              <a:t>Digital Senses</a:t>
            </a:r>
            <a:r>
              <a:rPr lang="en-US" sz="1400" dirty="0"/>
              <a:t> - IEEE Digital Senses Initiative is dedicated to advancing technologies that capture and reproduce, or synthesize the stimuli of various senses (sight, hearing, touch, smell, taste, etc.), combine the reproduced or synthesized stimuli with the naturally received stimuli in various ways, and help humans or enable machines to perceive, understand, and respond to the stimuli. Plans are under way to capture all the different perspectives via in-depth cross-disciplinary discussions, and to drive to a set of results that will facilitate disruptive innovations and foster cross-industry collaborations globally in three focus areas (virtual reality, augmented reality, and human augmentation) and many other relevant areas (wearables, consumer healthcare, smart robots, etc.).</a:t>
            </a:r>
          </a:p>
          <a:p>
            <a:pPr fontAlgn="t"/>
            <a:endParaRPr lang="en-US" sz="1400" dirty="0">
              <a:hlinkClick r:id="rId7"/>
            </a:endParaRPr>
          </a:p>
          <a:p>
            <a:pPr fontAlgn="t"/>
            <a:r>
              <a:rPr lang="en-US" sz="1400" dirty="0">
                <a:hlinkClick r:id="rId7"/>
              </a:rPr>
              <a:t>Green ICT</a:t>
            </a:r>
            <a:r>
              <a:rPr lang="en-US" sz="1400" dirty="0"/>
              <a:t> - Green Information and Communications Technology is a key driver of sustainability when green metrics (energy consumption, atmospheric emissions, e-waste, life cycle management) are effectively coupled with its positive socio-economic impacts. IEEE is focused on achieving sustainability through greening ICT and promoting its awareness.</a:t>
            </a:r>
          </a:p>
          <a:p>
            <a:pPr fontAlgn="t"/>
            <a:endParaRPr lang="en-US" sz="1400" dirty="0">
              <a:hlinkClick r:id="rId8"/>
            </a:endParaRPr>
          </a:p>
          <a:p>
            <a:pPr fontAlgn="t"/>
            <a:r>
              <a:rPr lang="en-US" sz="1400" dirty="0">
                <a:hlinkClick r:id="rId8"/>
              </a:rPr>
              <a:t>Internet of Things (</a:t>
            </a:r>
            <a:r>
              <a:rPr lang="en-US" sz="1400" dirty="0" err="1">
                <a:hlinkClick r:id="rId8"/>
              </a:rPr>
              <a:t>IoT</a:t>
            </a:r>
            <a:r>
              <a:rPr lang="en-US" sz="1400" dirty="0">
                <a:hlinkClick r:id="rId8"/>
              </a:rPr>
              <a:t>)</a:t>
            </a:r>
            <a:r>
              <a:rPr lang="en-US" sz="1400" dirty="0"/>
              <a:t> - </a:t>
            </a:r>
            <a:r>
              <a:rPr lang="en-US" sz="1400" dirty="0" err="1"/>
              <a:t>IoT</a:t>
            </a:r>
            <a:r>
              <a:rPr lang="en-US" sz="1400" dirty="0"/>
              <a:t> is a self-configuring and adaptive system consisting of networks of sensors and smart objects whose purpose is to interconnect "all" things, including everyday and industrial objects, in such a way as to make them intelligent, programmable, and more capable of interacting with humans.</a:t>
            </a:r>
          </a:p>
          <a:p>
            <a:pPr fontAlgn="t"/>
            <a:endParaRPr lang="en-US" sz="1400" dirty="0">
              <a:hlinkClick r:id="rId9"/>
            </a:endParaRPr>
          </a:p>
          <a:p>
            <a:pPr fontAlgn="t"/>
            <a:r>
              <a:rPr lang="en-US" sz="1400" dirty="0">
                <a:hlinkClick r:id="rId9"/>
              </a:rPr>
              <a:t>Rebooting Computing</a:t>
            </a:r>
            <a:r>
              <a:rPr lang="en-US" sz="1400" dirty="0"/>
              <a:t> - IEEE seeks to rethink the computer, "from soup to nuts," including all aspects from device to user interface. This group works from a holistic viewpoint, taking into account evolutionary and revolutionary approaches.</a:t>
            </a:r>
          </a:p>
          <a:p>
            <a:pPr fontAlgn="t"/>
            <a:endParaRPr lang="en-US" sz="1400" dirty="0">
              <a:hlinkClick r:id="rId10"/>
            </a:endParaRPr>
          </a:p>
          <a:p>
            <a:pPr fontAlgn="t"/>
            <a:r>
              <a:rPr lang="en-US" sz="1400" dirty="0">
                <a:hlinkClick r:id="rId10"/>
              </a:rPr>
              <a:t>Smart Cities</a:t>
            </a:r>
            <a:r>
              <a:rPr lang="en-US" sz="1400" dirty="0"/>
              <a:t> - IEEE experts will work with local government leaders and city planners around the world to explore the issues and address what's needed to prepare for the ever-increasing urban population growth, including engaging and interacting with local inhabitants to increase awareness of their urban environment, leading to the formation of smart cities.</a:t>
            </a:r>
          </a:p>
          <a:p>
            <a:pPr fontAlgn="t"/>
            <a:endParaRPr lang="en-US" sz="1400" b="1" dirty="0"/>
          </a:p>
          <a:p>
            <a:pPr fontAlgn="t"/>
            <a:r>
              <a:rPr lang="en-US" sz="1400" b="1" dirty="0"/>
              <a:t>Smart Materials</a:t>
            </a:r>
            <a:r>
              <a:rPr lang="en-US" sz="1400" dirty="0"/>
              <a:t> - These are responsive to their environment (passive) and/or external stimuli (active) in such a way that they serve an enabling technological function. Examples include, but are of course not limited to: shape memory alloys, </a:t>
            </a:r>
            <a:r>
              <a:rPr lang="en-US" sz="1400" dirty="0" err="1"/>
              <a:t>piezoelectrics</a:t>
            </a:r>
            <a:r>
              <a:rPr lang="en-US" sz="1400" dirty="0"/>
              <a:t>, electro/photo/thermo-</a:t>
            </a:r>
            <a:r>
              <a:rPr lang="en-US" sz="1400" dirty="0" err="1"/>
              <a:t>chromics</a:t>
            </a:r>
            <a:r>
              <a:rPr lang="en-US" sz="1400" dirty="0"/>
              <a:t>, self-healing polymers, magnetics, re-configurable devices/components, and many others. There is an opportunity to collaboratively connect people across the current materials and/or application focus, to address common issues that may center around phenomenology, reliability, integration, adoption and standards, or any number of others.</a:t>
            </a:r>
          </a:p>
          <a:p>
            <a:pPr fontAlgn="t"/>
            <a:endParaRPr lang="en-US" sz="1400" dirty="0">
              <a:hlinkClick r:id="rId11"/>
            </a:endParaRPr>
          </a:p>
          <a:p>
            <a:pPr fontAlgn="t"/>
            <a:r>
              <a:rPr lang="en-US" sz="1400" dirty="0">
                <a:hlinkClick r:id="rId11"/>
              </a:rPr>
              <a:t>Software Defined Networks (SDN)</a:t>
            </a:r>
            <a:r>
              <a:rPr lang="en-US" sz="1400" dirty="0"/>
              <a:t> - SDN and NFV (Network Functions Virtualization) are creating the conditions to reinvent network architectures. This is happening first at the edge of the network where "intelligence" has already started migrating, and where innovation is more urgently needed to overcome the "ossification" by improving networks and services infrastructure flexibility.</a:t>
            </a:r>
          </a:p>
          <a:p>
            <a:pPr fontAlgn="t"/>
            <a:endParaRPr lang="en-US" sz="1400" dirty="0"/>
          </a:p>
          <a:p>
            <a:r>
              <a:rPr lang="en-US" sz="1400" dirty="0"/>
              <a:t>These initiatives have reached </a:t>
            </a:r>
            <a:r>
              <a:rPr lang="en-US" sz="1400" b="1" dirty="0"/>
              <a:t>maturity</a:t>
            </a:r>
            <a:r>
              <a:rPr lang="en-US" sz="1400" dirty="0"/>
              <a:t> after following through a full life cycle within Future Directions. Visit their web portals to continue to participate and learn about new volunteer opportunities.</a:t>
            </a:r>
          </a:p>
          <a:p>
            <a:endParaRPr lang="en-US" sz="1400" dirty="0"/>
          </a:p>
          <a:p>
            <a:pPr fontAlgn="t"/>
            <a:r>
              <a:rPr lang="en-US" sz="1400" dirty="0">
                <a:hlinkClick r:id="rId12"/>
              </a:rPr>
              <a:t>Cloud Computing</a:t>
            </a:r>
            <a:r>
              <a:rPr lang="en-US" sz="1400" dirty="0"/>
              <a:t> - This has become a scalable service consumption and delivery platform in the modern IT infrastructure. IEEE is advancing the understanding and use of the cloud computing paradigm, which currently has a significant impact on the entire information and communications ecosystem.</a:t>
            </a:r>
          </a:p>
          <a:p>
            <a:pPr fontAlgn="t"/>
            <a:endParaRPr lang="en-US" sz="1400" dirty="0"/>
          </a:p>
          <a:p>
            <a:pPr fontAlgn="t"/>
            <a:r>
              <a:rPr lang="en-US" sz="1400" dirty="0">
                <a:hlinkClick r:id="rId13"/>
              </a:rPr>
              <a:t>Life Sciences</a:t>
            </a:r>
            <a:r>
              <a:rPr lang="en-US" sz="1400" dirty="0"/>
              <a:t> - The overall objective is to make IEEE a major and recognized player in the life sciences, in particular in the disciplines that are at the intersection between the organization's traditional fields-electrical engineering, computer engineering, and computer science-and the life sciences.</a:t>
            </a:r>
          </a:p>
          <a:p>
            <a:pPr fontAlgn="t"/>
            <a:endParaRPr lang="en-US" sz="1400" dirty="0"/>
          </a:p>
          <a:p>
            <a:pPr fontAlgn="t"/>
            <a:r>
              <a:rPr lang="en-US" sz="1400" dirty="0">
                <a:hlinkClick r:id="rId14"/>
              </a:rPr>
              <a:t>Smart Grid</a:t>
            </a:r>
            <a:r>
              <a:rPr lang="en-US" sz="1400" dirty="0"/>
              <a:t> - The "smart grid" has come to describe a next-generation electrical power system that is typified by the increased use of communications and information technology in the generation, delivery, and consumption of electrical energy.</a:t>
            </a:r>
          </a:p>
          <a:p>
            <a:pPr fontAlgn="t"/>
            <a:endParaRPr lang="en-US" sz="1400" dirty="0"/>
          </a:p>
          <a:p>
            <a:pPr fontAlgn="t"/>
            <a:r>
              <a:rPr lang="en-US" sz="1400" dirty="0">
                <a:hlinkClick r:id="rId15"/>
              </a:rPr>
              <a:t>Transportation Electrification</a:t>
            </a:r>
            <a:r>
              <a:rPr lang="en-US" sz="1400" dirty="0"/>
              <a:t>: IEEE seeks to accelerate the development and implementation of new technologies for the electrification of transportation which is manifested in the electric vehicles (EV) of today and the future.</a:t>
            </a:r>
          </a:p>
          <a:p>
            <a:pPr fontAlgn="t"/>
            <a:endParaRPr lang="en-US" sz="1400"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ctr" defTabSz="930275" rtl="0" eaLnBrk="0" fontAlgn="base" latinLnBrk="0" hangingPunct="0">
              <a:lnSpc>
                <a:spcPct val="100000"/>
              </a:lnSpc>
              <a:spcBef>
                <a:spcPct val="0"/>
              </a:spcBef>
              <a:spcAft>
                <a:spcPct val="0"/>
              </a:spcAft>
              <a:buClrTx/>
              <a:buSzTx/>
              <a:buFontTx/>
              <a:buNone/>
              <a:tabLst/>
              <a:defRPr/>
            </a:pPr>
            <a:fld id="{1F38287C-A914-47C9-8DDB-36E2474D0498}" type="slidenum">
              <a:rPr kumimoji="0" lang="en-US" sz="1200" b="1" i="0" u="none" strike="noStrike" kern="1200" cap="none" spc="0" normalizeH="0" baseline="0" noProof="0" smtClean="0">
                <a:ln>
                  <a:noFill/>
                </a:ln>
                <a:solidFill>
                  <a:srgbClr val="CC0000"/>
                </a:solidFill>
                <a:effectLst/>
                <a:uLnTx/>
                <a:uFillTx/>
                <a:latin typeface="Arial" charset="0"/>
                <a:ea typeface="+mn-ea"/>
                <a:cs typeface="+mn-cs"/>
              </a:rPr>
              <a:pPr marL="0" marR="0" lvl="0" indent="0" algn="ctr" defTabSz="930275" rtl="0" eaLnBrk="0" fontAlgn="base" latinLnBrk="0" hangingPunct="0">
                <a:lnSpc>
                  <a:spcPct val="100000"/>
                </a:lnSpc>
                <a:spcBef>
                  <a:spcPct val="0"/>
                </a:spcBef>
                <a:spcAft>
                  <a:spcPct val="0"/>
                </a:spcAft>
                <a:buClrTx/>
                <a:buSzTx/>
                <a:buFontTx/>
                <a:buNone/>
                <a:tabLst/>
                <a:defRPr/>
              </a:pPr>
              <a:t>32</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7166664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see that other</a:t>
            </a:r>
            <a:r>
              <a:rPr lang="en-US" baseline="0" dirty="0"/>
              <a:t> vendors (e.g., Hortonworks) offer their own Big Data Platforms that handle both real-time (streaming) and batch (traditional Hadoop v1) processing environments.</a:t>
            </a:r>
          </a:p>
          <a:p>
            <a:endParaRPr lang="en-US" baseline="0" dirty="0"/>
          </a:p>
          <a:p>
            <a:r>
              <a:rPr lang="en-US" baseline="0" dirty="0"/>
              <a:t>We should note that the traditional data processing environments are </a:t>
            </a:r>
            <a:r>
              <a:rPr lang="en-US" b="1" baseline="0" dirty="0"/>
              <a:t>not</a:t>
            </a:r>
            <a:r>
              <a:rPr lang="en-US" baseline="0" dirty="0"/>
              <a:t> going to go away:</a:t>
            </a:r>
          </a:p>
          <a:p>
            <a:pPr marL="635505" lvl="1" indent="-173320">
              <a:buFont typeface="Arial" panose="020B0604020202020204" pitchFamily="34" charset="0"/>
              <a:buChar char="•"/>
            </a:pPr>
            <a:r>
              <a:rPr lang="en-US" baseline="0" dirty="0"/>
              <a:t>Relational databases</a:t>
            </a:r>
          </a:p>
          <a:p>
            <a:pPr marL="635505" lvl="1" indent="-173320">
              <a:buFont typeface="Arial" panose="020B0604020202020204" pitchFamily="34" charset="0"/>
              <a:buChar char="•"/>
            </a:pPr>
            <a:r>
              <a:rPr lang="en-US" baseline="0" dirty="0" err="1"/>
              <a:t>Datawarehouses</a:t>
            </a:r>
            <a:endParaRPr lang="en-US" baseline="0" dirty="0"/>
          </a:p>
          <a:p>
            <a:pPr marL="635505" lvl="1" indent="-173320">
              <a:buFont typeface="Arial" panose="020B0604020202020204" pitchFamily="34" charset="0"/>
              <a:buChar char="•"/>
            </a:pPr>
            <a:r>
              <a:rPr lang="en-US" baseline="0" dirty="0"/>
              <a:t>…</a:t>
            </a:r>
          </a:p>
          <a:p>
            <a:r>
              <a:rPr lang="en-US" baseline="0" dirty="0"/>
              <a:t>but those will be transformed.</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ctr" defTabSz="930275" rtl="0" eaLnBrk="0" fontAlgn="base" latinLnBrk="0" hangingPunct="0">
              <a:lnSpc>
                <a:spcPct val="100000"/>
              </a:lnSpc>
              <a:spcBef>
                <a:spcPct val="0"/>
              </a:spcBef>
              <a:spcAft>
                <a:spcPct val="0"/>
              </a:spcAft>
              <a:buClrTx/>
              <a:buSzTx/>
              <a:buFontTx/>
              <a:buNone/>
              <a:tabLst/>
              <a:defRPr/>
            </a:pPr>
            <a:fld id="{1F38287C-A914-47C9-8DDB-36E2474D0498}" type="slidenum">
              <a:rPr kumimoji="0" lang="en-US" sz="1200" b="1" i="0" u="none" strike="noStrike" kern="1200" cap="none" spc="0" normalizeH="0" baseline="0" noProof="0" smtClean="0">
                <a:ln>
                  <a:noFill/>
                </a:ln>
                <a:solidFill>
                  <a:srgbClr val="CC0000"/>
                </a:solidFill>
                <a:effectLst/>
                <a:uLnTx/>
                <a:uFillTx/>
                <a:latin typeface="Arial" charset="0"/>
                <a:ea typeface="+mn-ea"/>
                <a:cs typeface="+mn-cs"/>
              </a:rPr>
              <a:pPr marL="0" marR="0" lvl="0" indent="0" algn="ctr" defTabSz="930275" rtl="0" eaLnBrk="0" fontAlgn="base" latinLnBrk="0" hangingPunct="0">
                <a:lnSpc>
                  <a:spcPct val="100000"/>
                </a:lnSpc>
                <a:spcBef>
                  <a:spcPct val="0"/>
                </a:spcBef>
                <a:spcAft>
                  <a:spcPct val="0"/>
                </a:spcAft>
                <a:buClrTx/>
                <a:buSzTx/>
                <a:buFontTx/>
                <a:buNone/>
                <a:tabLst/>
                <a:defRPr/>
              </a:pPr>
              <a:t>33</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9056149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600"/>
              </a:spcBef>
              <a:spcAft>
                <a:spcPts val="600"/>
              </a:spcAft>
              <a:buClrTx/>
              <a:buSzTx/>
              <a:buFont typeface="Wingdings" pitchFamily="2" charset="2"/>
              <a:buNone/>
              <a:tabLst/>
              <a:defRPr/>
            </a:pPr>
            <a:r>
              <a:rPr lang="en-US" dirty="0"/>
              <a:t>This illustration adds a series</a:t>
            </a:r>
            <a:r>
              <a:rPr lang="en-US" baseline="0" dirty="0"/>
              <a:t> of new / enhanced applications and is more specific as to the nature of the types of data sources.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ctr" defTabSz="930275" rtl="0" eaLnBrk="0" fontAlgn="base" latinLnBrk="0" hangingPunct="0">
              <a:lnSpc>
                <a:spcPct val="100000"/>
              </a:lnSpc>
              <a:spcBef>
                <a:spcPct val="0"/>
              </a:spcBef>
              <a:spcAft>
                <a:spcPct val="0"/>
              </a:spcAft>
              <a:buClrTx/>
              <a:buSzTx/>
              <a:buFontTx/>
              <a:buNone/>
              <a:tabLst/>
              <a:defRPr/>
            </a:pPr>
            <a:fld id="{1F38287C-A914-47C9-8DDB-36E2474D0498}" type="slidenum">
              <a:rPr kumimoji="0" lang="en-US" sz="1200" b="1" i="0" u="none" strike="noStrike" kern="1200" cap="none" spc="0" normalizeH="0" baseline="0" noProof="0" smtClean="0">
                <a:ln>
                  <a:noFill/>
                </a:ln>
                <a:solidFill>
                  <a:srgbClr val="CC0000"/>
                </a:solidFill>
                <a:effectLst/>
                <a:uLnTx/>
                <a:uFillTx/>
                <a:latin typeface="Arial" charset="0"/>
                <a:ea typeface="+mn-ea"/>
                <a:cs typeface="+mn-cs"/>
              </a:rPr>
              <a:pPr marL="0" marR="0" lvl="0" indent="0" algn="ctr" defTabSz="930275" rtl="0" eaLnBrk="0" fontAlgn="base" latinLnBrk="0" hangingPunct="0">
                <a:lnSpc>
                  <a:spcPct val="100000"/>
                </a:lnSpc>
                <a:spcBef>
                  <a:spcPct val="0"/>
                </a:spcBef>
                <a:spcAft>
                  <a:spcPct val="0"/>
                </a:spcAft>
                <a:buClrTx/>
                <a:buSzTx/>
                <a:buFontTx/>
                <a:buNone/>
                <a:tabLst/>
                <a:defRPr/>
              </a:pPr>
              <a:t>34</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6914869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600"/>
              </a:spcBef>
              <a:spcAft>
                <a:spcPts val="600"/>
              </a:spcAft>
              <a:buClrTx/>
              <a:buSzTx/>
              <a:buFont typeface="Wingdings" pitchFamily="2" charset="2"/>
              <a:buNone/>
              <a:tabLst/>
              <a:defRPr/>
            </a:pPr>
            <a:r>
              <a:rPr lang="en-US" sz="1400" dirty="0"/>
              <a:t>Graphic: IBM</a:t>
            </a:r>
          </a:p>
          <a:p>
            <a:endParaRPr lang="en-US" dirty="0"/>
          </a:p>
        </p:txBody>
      </p:sp>
      <p:sp>
        <p:nvSpPr>
          <p:cNvPr id="4" name="Slide Number Placeholder 3"/>
          <p:cNvSpPr>
            <a:spLocks noGrp="1"/>
          </p:cNvSpPr>
          <p:nvPr>
            <p:ph type="sldNum" sz="quarter" idx="10"/>
          </p:nvPr>
        </p:nvSpPr>
        <p:spPr/>
        <p:txBody>
          <a:bodyPr/>
          <a:lstStyle/>
          <a:p>
            <a:pPr marL="0" marR="0" lvl="0" indent="0" algn="ctr" defTabSz="930275" rtl="0" eaLnBrk="0" fontAlgn="base" latinLnBrk="0" hangingPunct="0">
              <a:lnSpc>
                <a:spcPct val="100000"/>
              </a:lnSpc>
              <a:spcBef>
                <a:spcPct val="0"/>
              </a:spcBef>
              <a:spcAft>
                <a:spcPct val="0"/>
              </a:spcAft>
              <a:buClrTx/>
              <a:buSzTx/>
              <a:buFontTx/>
              <a:buNone/>
              <a:tabLst/>
              <a:defRPr/>
            </a:pPr>
            <a:fld id="{1F38287C-A914-47C9-8DDB-36E2474D0498}" type="slidenum">
              <a:rPr kumimoji="0" lang="en-US" sz="1200" b="1" i="0" u="none" strike="noStrike" kern="1200" cap="none" spc="0" normalizeH="0" baseline="0" noProof="0" smtClean="0">
                <a:ln>
                  <a:noFill/>
                </a:ln>
                <a:solidFill>
                  <a:srgbClr val="CC0000"/>
                </a:solidFill>
                <a:effectLst/>
                <a:uLnTx/>
                <a:uFillTx/>
                <a:latin typeface="Arial" charset="0"/>
                <a:ea typeface="+mn-ea"/>
                <a:cs typeface="+mn-cs"/>
              </a:rPr>
              <a:pPr marL="0" marR="0" lvl="0" indent="0" algn="ctr" defTabSz="930275" rtl="0" eaLnBrk="0" fontAlgn="base" latinLnBrk="0" hangingPunct="0">
                <a:lnSpc>
                  <a:spcPct val="100000"/>
                </a:lnSpc>
                <a:spcBef>
                  <a:spcPct val="0"/>
                </a:spcBef>
                <a:spcAft>
                  <a:spcPct val="0"/>
                </a:spcAft>
                <a:buClrTx/>
                <a:buSzTx/>
                <a:buFontTx/>
                <a:buNone/>
                <a:tabLst/>
                <a:defRPr/>
              </a:pPr>
              <a:t>35</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6618170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ctr" defTabSz="930275" rtl="0" eaLnBrk="0" fontAlgn="base" latinLnBrk="0" hangingPunct="0">
              <a:lnSpc>
                <a:spcPct val="100000"/>
              </a:lnSpc>
              <a:spcBef>
                <a:spcPct val="0"/>
              </a:spcBef>
              <a:spcAft>
                <a:spcPct val="0"/>
              </a:spcAft>
              <a:buClrTx/>
              <a:buSzTx/>
              <a:buFontTx/>
              <a:buNone/>
              <a:tabLst/>
              <a:defRPr/>
            </a:pPr>
            <a:fld id="{1F38287C-A914-47C9-8DDB-36E2474D0498}" type="slidenum">
              <a:rPr kumimoji="0" lang="en-US" sz="1200" b="1" i="0" u="none" strike="noStrike" kern="1200" cap="none" spc="0" normalizeH="0" baseline="0" noProof="0" smtClean="0">
                <a:ln>
                  <a:noFill/>
                </a:ln>
                <a:solidFill>
                  <a:srgbClr val="CC0000"/>
                </a:solidFill>
                <a:effectLst/>
                <a:uLnTx/>
                <a:uFillTx/>
                <a:latin typeface="Arial" charset="0"/>
                <a:ea typeface="+mn-ea"/>
                <a:cs typeface="+mn-cs"/>
              </a:rPr>
              <a:pPr marL="0" marR="0" lvl="0" indent="0" algn="ctr" defTabSz="930275" rtl="0" eaLnBrk="0" fontAlgn="base" latinLnBrk="0" hangingPunct="0">
                <a:lnSpc>
                  <a:spcPct val="100000"/>
                </a:lnSpc>
                <a:spcBef>
                  <a:spcPct val="0"/>
                </a:spcBef>
                <a:spcAft>
                  <a:spcPct val="0"/>
                </a:spcAft>
                <a:buClrTx/>
                <a:buSzTx/>
                <a:buFontTx/>
                <a:buNone/>
                <a:tabLst/>
                <a:defRPr/>
              </a:pPr>
              <a:t>36</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0759337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ctr" defTabSz="930275" rtl="0" eaLnBrk="0" fontAlgn="base" latinLnBrk="0" hangingPunct="0">
              <a:lnSpc>
                <a:spcPct val="100000"/>
              </a:lnSpc>
              <a:spcBef>
                <a:spcPct val="0"/>
              </a:spcBef>
              <a:spcAft>
                <a:spcPct val="0"/>
              </a:spcAft>
              <a:buClrTx/>
              <a:buSzTx/>
              <a:buFontTx/>
              <a:buNone/>
              <a:tabLst/>
              <a:defRPr/>
            </a:pPr>
            <a:fld id="{1F38287C-A914-47C9-8DDB-36E2474D0498}" type="slidenum">
              <a:rPr kumimoji="0" lang="en-US" sz="1200" b="1" i="0" u="none" strike="noStrike" kern="1200" cap="none" spc="0" normalizeH="0" baseline="0" noProof="0" smtClean="0">
                <a:ln>
                  <a:noFill/>
                </a:ln>
                <a:solidFill>
                  <a:srgbClr val="CC0000"/>
                </a:solidFill>
                <a:effectLst/>
                <a:uLnTx/>
                <a:uFillTx/>
                <a:latin typeface="Arial" charset="0"/>
                <a:ea typeface="+mn-ea"/>
                <a:cs typeface="+mn-cs"/>
              </a:rPr>
              <a:pPr marL="0" marR="0" lvl="0" indent="0" algn="ctr" defTabSz="930275" rtl="0" eaLnBrk="0" fontAlgn="base" latinLnBrk="0" hangingPunct="0">
                <a:lnSpc>
                  <a:spcPct val="100000"/>
                </a:lnSpc>
                <a:spcBef>
                  <a:spcPct val="0"/>
                </a:spcBef>
                <a:spcAft>
                  <a:spcPct val="0"/>
                </a:spcAft>
                <a:buClrTx/>
                <a:buSzTx/>
                <a:buFontTx/>
                <a:buNone/>
                <a:tabLst/>
                <a:defRPr/>
              </a:pPr>
              <a:t>37</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2278305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ctr" defTabSz="930275" rtl="0" eaLnBrk="0" fontAlgn="base" latinLnBrk="0" hangingPunct="0">
              <a:lnSpc>
                <a:spcPct val="100000"/>
              </a:lnSpc>
              <a:spcBef>
                <a:spcPct val="0"/>
              </a:spcBef>
              <a:spcAft>
                <a:spcPct val="0"/>
              </a:spcAft>
              <a:buClrTx/>
              <a:buSzTx/>
              <a:buFontTx/>
              <a:buNone/>
              <a:tabLst/>
              <a:defRPr/>
            </a:pPr>
            <a:fld id="{1F38287C-A914-47C9-8DDB-36E2474D0498}" type="slidenum">
              <a:rPr kumimoji="0" lang="en-US" sz="1200" b="1" i="0" u="none" strike="noStrike" kern="1200" cap="none" spc="0" normalizeH="0" baseline="0" noProof="0" smtClean="0">
                <a:ln>
                  <a:noFill/>
                </a:ln>
                <a:solidFill>
                  <a:srgbClr val="CC0000"/>
                </a:solidFill>
                <a:effectLst/>
                <a:uLnTx/>
                <a:uFillTx/>
                <a:latin typeface="Arial" charset="0"/>
                <a:ea typeface="+mn-ea"/>
                <a:cs typeface="+mn-cs"/>
              </a:rPr>
              <a:pPr marL="0" marR="0" lvl="0" indent="0" algn="ctr" defTabSz="930275" rtl="0" eaLnBrk="0" fontAlgn="base" latinLnBrk="0" hangingPunct="0">
                <a:lnSpc>
                  <a:spcPct val="100000"/>
                </a:lnSpc>
                <a:spcBef>
                  <a:spcPct val="0"/>
                </a:spcBef>
                <a:spcAft>
                  <a:spcPct val="0"/>
                </a:spcAft>
                <a:buClrTx/>
                <a:buSzTx/>
                <a:buFontTx/>
                <a:buNone/>
                <a:tabLst/>
                <a:defRPr/>
              </a:pPr>
              <a:t>38</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8508490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ctr" defTabSz="930275" rtl="0" eaLnBrk="0" fontAlgn="base" latinLnBrk="0" hangingPunct="0">
              <a:lnSpc>
                <a:spcPct val="100000"/>
              </a:lnSpc>
              <a:spcBef>
                <a:spcPct val="0"/>
              </a:spcBef>
              <a:spcAft>
                <a:spcPct val="0"/>
              </a:spcAft>
              <a:buClrTx/>
              <a:buSzTx/>
              <a:buFontTx/>
              <a:buNone/>
              <a:tabLst/>
              <a:defRPr/>
            </a:pPr>
            <a:fld id="{1F38287C-A914-47C9-8DDB-36E2474D0498}" type="slidenum">
              <a:rPr kumimoji="0" lang="en-US" sz="1200" b="1" i="0" u="none" strike="noStrike" kern="1200" cap="none" spc="0" normalizeH="0" baseline="0" noProof="0" smtClean="0">
                <a:ln>
                  <a:noFill/>
                </a:ln>
                <a:solidFill>
                  <a:srgbClr val="CC0000"/>
                </a:solidFill>
                <a:effectLst/>
                <a:uLnTx/>
                <a:uFillTx/>
                <a:latin typeface="Arial" charset="0"/>
                <a:ea typeface="+mn-ea"/>
                <a:cs typeface="+mn-cs"/>
              </a:rPr>
              <a:pPr marL="0" marR="0" lvl="0" indent="0" algn="ctr" defTabSz="930275" rtl="0" eaLnBrk="0" fontAlgn="base" latinLnBrk="0" hangingPunct="0">
                <a:lnSpc>
                  <a:spcPct val="100000"/>
                </a:lnSpc>
                <a:spcBef>
                  <a:spcPct val="0"/>
                </a:spcBef>
                <a:spcAft>
                  <a:spcPct val="0"/>
                </a:spcAft>
                <a:buClrTx/>
                <a:buSzTx/>
                <a:buFontTx/>
                <a:buNone/>
                <a:tabLst/>
                <a:defRPr/>
              </a:pPr>
              <a:t>39</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248108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witnessing a tsunami of huge volume of data of different types and formats that make managing, processing, storing safeguarding and securing, and transporting them a real challenge. </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Big Data refers to non-conventional strategies and innovative technologies used by businesses and organizations to capture, manage, process, and make sense of a large volume of data.  Ref.:  Jeff Reed (2017), </a:t>
            </a:r>
            <a:r>
              <a:rPr lang="en-US" i="1" dirty="0"/>
              <a:t>Data Analytics: </a:t>
            </a:r>
            <a:r>
              <a:rPr lang="en-US" sz="1200" b="0" i="1" kern="1200" baseline="0" dirty="0">
                <a:solidFill>
                  <a:schemeClr val="tx1"/>
                </a:solidFill>
                <a:effectLst/>
                <a:latin typeface="Arial" charset="0"/>
                <a:ea typeface="+mn-ea"/>
                <a:cs typeface="+mn-cs"/>
              </a:rPr>
              <a:t>Applicable Data Analysis to Advance Any Business Using the Power of Data Driven Analytics</a:t>
            </a:r>
          </a:p>
          <a:p>
            <a:endParaRPr lang="en-US" dirty="0"/>
          </a:p>
          <a:p>
            <a:r>
              <a:rPr lang="en-US" dirty="0"/>
              <a:t>The analogies:</a:t>
            </a:r>
          </a:p>
          <a:p>
            <a:pPr marL="635505" lvl="1" indent="-173320">
              <a:buFont typeface="Arial" panose="020B0604020202020204" pitchFamily="34" charset="0"/>
              <a:buChar char="•"/>
            </a:pPr>
            <a:r>
              <a:rPr lang="en-US" dirty="0"/>
              <a:t>Elephant (hence the logo of Hadoop)</a:t>
            </a:r>
          </a:p>
          <a:p>
            <a:pPr marL="635505" lvl="1" indent="-173320">
              <a:buFont typeface="Arial" panose="020B0604020202020204" pitchFamily="34" charset="0"/>
              <a:buChar char="•"/>
            </a:pPr>
            <a:r>
              <a:rPr lang="en-US" dirty="0"/>
              <a:t>Humongous</a:t>
            </a:r>
            <a:r>
              <a:rPr lang="en-US" baseline="0" dirty="0"/>
              <a:t> (the underlying word for Mongo Database)</a:t>
            </a:r>
          </a:p>
          <a:p>
            <a:pPr marL="635505" lvl="1" indent="-173320">
              <a:buFont typeface="Arial" panose="020B0604020202020204" pitchFamily="34" charset="0"/>
              <a:buChar char="•"/>
            </a:pPr>
            <a:r>
              <a:rPr lang="en-US" baseline="0" dirty="0"/>
              <a:t>Streams, data lakes, oceans of data</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ctr" defTabSz="930275" rtl="0" eaLnBrk="0" fontAlgn="base" latinLnBrk="0" hangingPunct="0">
              <a:lnSpc>
                <a:spcPct val="100000"/>
              </a:lnSpc>
              <a:spcBef>
                <a:spcPct val="0"/>
              </a:spcBef>
              <a:spcAft>
                <a:spcPct val="0"/>
              </a:spcAft>
              <a:buClrTx/>
              <a:buSzTx/>
              <a:buFontTx/>
              <a:buNone/>
              <a:tabLst/>
              <a:defRPr/>
            </a:pPr>
            <a:fld id="{1F38287C-A914-47C9-8DDB-36E2474D0498}" type="slidenum">
              <a:rPr kumimoji="0" lang="en-US" sz="1200" b="1" i="0" u="none" strike="noStrike" kern="1200" cap="none" spc="0" normalizeH="0" baseline="0" noProof="0" smtClean="0">
                <a:ln>
                  <a:noFill/>
                </a:ln>
                <a:solidFill>
                  <a:srgbClr val="CC0000"/>
                </a:solidFill>
                <a:effectLst/>
                <a:uLnTx/>
                <a:uFillTx/>
                <a:latin typeface="Arial" charset="0"/>
                <a:ea typeface="+mn-ea"/>
                <a:cs typeface="+mn-cs"/>
              </a:rPr>
              <a:pPr marL="0" marR="0" lvl="0" indent="0" algn="ctr" defTabSz="930275" rtl="0" eaLnBrk="0" fontAlgn="base" latinLnBrk="0" hangingPunct="0">
                <a:lnSpc>
                  <a:spcPct val="100000"/>
                </a:lnSpc>
                <a:spcBef>
                  <a:spcPct val="0"/>
                </a:spcBef>
                <a:spcAft>
                  <a:spcPct val="0"/>
                </a:spcAft>
                <a:buClrTx/>
                <a:buSzTx/>
                <a:buFontTx/>
                <a:buNone/>
                <a:tabLst/>
                <a:defRPr/>
              </a:pPr>
              <a:t>4</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6814541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The sections of this course are:</a:t>
            </a:r>
          </a:p>
          <a:p>
            <a:pPr marL="462186" lvl="1"/>
            <a:r>
              <a:rPr lang="en-US" dirty="0"/>
              <a:t>0.   Orientation &amp; Introduction to Big Data	</a:t>
            </a:r>
          </a:p>
          <a:p>
            <a:pPr marL="693278" lvl="1" indent="-231093">
              <a:buFont typeface="+mj-lt"/>
              <a:buAutoNum type="arabicPeriod"/>
            </a:pPr>
            <a:r>
              <a:rPr lang="en-US" dirty="0"/>
              <a:t>Hadoop &amp; HDFS	</a:t>
            </a:r>
          </a:p>
          <a:p>
            <a:pPr marL="693278" lvl="1" indent="-231093">
              <a:buFont typeface="+mj-lt"/>
              <a:buAutoNum type="arabicPeriod"/>
            </a:pPr>
            <a:r>
              <a:rPr lang="en-US" dirty="0"/>
              <a:t>MapReduce &amp; YARN	</a:t>
            </a:r>
          </a:p>
          <a:p>
            <a:pPr marL="693278" lvl="1" indent="-231093">
              <a:buFont typeface="+mj-lt"/>
              <a:buAutoNum type="arabicPeriod"/>
            </a:pPr>
            <a:r>
              <a:rPr lang="en-US" dirty="0"/>
              <a:t>Spark				</a:t>
            </a:r>
          </a:p>
          <a:p>
            <a:pPr marL="693278" lvl="1" indent="-231093">
              <a:buFont typeface="+mj-lt"/>
              <a:buAutoNum type="arabicPeriod"/>
            </a:pPr>
            <a:r>
              <a:rPr lang="en-US" dirty="0"/>
              <a:t>Data Formats &amp; Data Movement</a:t>
            </a:r>
          </a:p>
          <a:p>
            <a:pPr marL="693278" lvl="1" indent="-231093">
              <a:buFont typeface="+mj-lt"/>
              <a:buAutoNum type="arabicPeriod"/>
            </a:pPr>
            <a:r>
              <a:rPr lang="en-US" dirty="0"/>
              <a:t>The Role &amp; Work of the Data Scientist</a:t>
            </a:r>
          </a:p>
          <a:p>
            <a:pPr marL="693278" lvl="1" indent="-231093">
              <a:buFont typeface="+mj-lt"/>
              <a:buAutoNum type="arabicPeriod"/>
            </a:pPr>
            <a:r>
              <a:rPr lang="en-US" dirty="0"/>
              <a:t>Programming for Big Data	</a:t>
            </a:r>
          </a:p>
          <a:p>
            <a:pPr marL="693278" lvl="1" indent="-231093">
              <a:buFont typeface="+mj-lt"/>
              <a:buAutoNum type="arabicPeriod"/>
            </a:pPr>
            <a:r>
              <a:rPr lang="en-US" dirty="0"/>
              <a:t>The Hadoop Ecosystem		</a:t>
            </a:r>
          </a:p>
          <a:p>
            <a:pPr marL="693278" lvl="1" indent="-231093">
              <a:buFont typeface="+mj-lt"/>
              <a:buAutoNum type="arabicPeriod"/>
            </a:pPr>
            <a:r>
              <a:rPr lang="en-US" dirty="0"/>
              <a:t>Data Governance &amp; Data Security		</a:t>
            </a:r>
          </a:p>
          <a:p>
            <a:endParaRPr lang="en-US" dirty="0"/>
          </a:p>
        </p:txBody>
      </p:sp>
      <p:sp>
        <p:nvSpPr>
          <p:cNvPr id="4" name="Slide Number Placeholder 3"/>
          <p:cNvSpPr>
            <a:spLocks noGrp="1"/>
          </p:cNvSpPr>
          <p:nvPr>
            <p:ph type="sldNum" sz="quarter" idx="10"/>
          </p:nvPr>
        </p:nvSpPr>
        <p:spPr/>
        <p:txBody>
          <a:bodyPr/>
          <a:lstStyle/>
          <a:p>
            <a:pPr marL="0" marR="0" lvl="0" indent="0" algn="ctr" defTabSz="930275" rtl="0" eaLnBrk="0" fontAlgn="base" latinLnBrk="0" hangingPunct="0">
              <a:lnSpc>
                <a:spcPct val="100000"/>
              </a:lnSpc>
              <a:spcBef>
                <a:spcPct val="0"/>
              </a:spcBef>
              <a:spcAft>
                <a:spcPct val="0"/>
              </a:spcAft>
              <a:buClrTx/>
              <a:buSzTx/>
              <a:buFontTx/>
              <a:buNone/>
              <a:tabLst/>
              <a:defRPr/>
            </a:pPr>
            <a:fld id="{1F38287C-A914-47C9-8DDB-36E2474D0498}" type="slidenum">
              <a:rPr kumimoji="0" lang="en-US" sz="1200" b="1" i="0" u="none" strike="noStrike" kern="1200" cap="none" spc="0" normalizeH="0" baseline="0" noProof="0" smtClean="0">
                <a:ln>
                  <a:noFill/>
                </a:ln>
                <a:solidFill>
                  <a:srgbClr val="CC0000"/>
                </a:solidFill>
                <a:effectLst/>
                <a:uLnTx/>
                <a:uFillTx/>
                <a:latin typeface="Arial" charset="0"/>
                <a:ea typeface="+mn-ea"/>
                <a:cs typeface="+mn-cs"/>
              </a:rPr>
              <a:pPr marL="0" marR="0" lvl="0" indent="0" algn="ctr" defTabSz="930275" rtl="0" eaLnBrk="0" fontAlgn="base" latinLnBrk="0" hangingPunct="0">
                <a:lnSpc>
                  <a:spcPct val="100000"/>
                </a:lnSpc>
                <a:spcBef>
                  <a:spcPct val="0"/>
                </a:spcBef>
                <a:spcAft>
                  <a:spcPct val="0"/>
                </a:spcAft>
                <a:buClrTx/>
                <a:buSzTx/>
                <a:buFontTx/>
                <a:buNone/>
                <a:tabLst/>
                <a:defRPr/>
              </a:pPr>
              <a:t>40</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3963193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live in the data age. It’s not easy to measure the total volume of data stored electronically, but an IDC estimate put the size of the “digital universe” at 4.4 zettabytes in 2013 and is forecasting a tenfold growth by 2020 to 44 zettabytes. A zettabyte is 10</a:t>
            </a:r>
            <a:r>
              <a:rPr lang="en-US" baseline="30000" dirty="0"/>
              <a:t>21</a:t>
            </a:r>
            <a:r>
              <a:rPr lang="en-US" dirty="0"/>
              <a:t> bytes, or equivalently one thousand </a:t>
            </a:r>
            <a:r>
              <a:rPr lang="en-US" dirty="0" err="1"/>
              <a:t>exabytes</a:t>
            </a:r>
            <a:r>
              <a:rPr lang="en-US" dirty="0"/>
              <a:t>, one million petabytes, or one billion terabytes. That’s more than one disk drive for every person in the world.</a:t>
            </a:r>
          </a:p>
          <a:p>
            <a:endParaRPr lang="en-US" dirty="0"/>
          </a:p>
          <a:p>
            <a:r>
              <a:rPr lang="en-US" dirty="0"/>
              <a:t>	- White, T. (2015). </a:t>
            </a:r>
            <a:r>
              <a:rPr lang="en-US" i="1" dirty="0"/>
              <a:t>Hadoop: The definitive guide</a:t>
            </a:r>
            <a:r>
              <a:rPr lang="en-US" dirty="0"/>
              <a:t> (4th, revised &amp; updated ed.). Sebastopol, CA: O'Reilly Media, p. 1.</a:t>
            </a:r>
          </a:p>
          <a:p>
            <a:endParaRPr lang="en-US" dirty="0"/>
          </a:p>
          <a:p>
            <a:r>
              <a:rPr lang="en-US" dirty="0"/>
              <a:t>For the meaning of this terminology (terabyte, petabyte, </a:t>
            </a:r>
            <a:r>
              <a:rPr lang="en-US" dirty="0" err="1"/>
              <a:t>exabyte</a:t>
            </a:r>
            <a:r>
              <a:rPr lang="en-US" dirty="0"/>
              <a:t>, zettabyte), see the next slide and its notes.</a:t>
            </a:r>
          </a:p>
          <a:p>
            <a:endParaRPr lang="en-US" dirty="0"/>
          </a:p>
          <a:p>
            <a:r>
              <a:rPr lang="en-US" dirty="0"/>
              <a:t>This flood of data is coming from many sources. Consider the following:</a:t>
            </a:r>
          </a:p>
          <a:p>
            <a:endParaRPr lang="en-US" dirty="0"/>
          </a:p>
          <a:p>
            <a:pPr marL="635505" lvl="1" indent="-173320">
              <a:buFont typeface="Arial" panose="020B0604020202020204" pitchFamily="34" charset="0"/>
              <a:buChar char="•"/>
            </a:pPr>
            <a:r>
              <a:rPr lang="en-US" dirty="0"/>
              <a:t>The New York Stock Exchange generates about 4−5 terabytes of data per day.</a:t>
            </a:r>
          </a:p>
          <a:p>
            <a:pPr marL="635505" lvl="1" indent="-173320">
              <a:buFont typeface="Arial" panose="020B0604020202020204" pitchFamily="34" charset="0"/>
              <a:buChar char="•"/>
            </a:pPr>
            <a:r>
              <a:rPr lang="en-US" dirty="0"/>
              <a:t>Facebook hosts more than 240 billion photos, growing at 7 petabytes per month.</a:t>
            </a:r>
          </a:p>
          <a:p>
            <a:pPr marL="635505" lvl="1" indent="-173320">
              <a:buFont typeface="Arial" panose="020B0604020202020204" pitchFamily="34" charset="0"/>
              <a:buChar char="•"/>
            </a:pPr>
            <a:r>
              <a:rPr lang="en-US" dirty="0"/>
              <a:t>Ancestry.com, the genealogy site, stores around 10 petabytes of data.</a:t>
            </a:r>
          </a:p>
          <a:p>
            <a:pPr marL="635505" lvl="1" indent="-173320">
              <a:buFont typeface="Arial" panose="020B0604020202020204" pitchFamily="34" charset="0"/>
              <a:buChar char="•"/>
            </a:pPr>
            <a:r>
              <a:rPr lang="en-US" dirty="0"/>
              <a:t>The Internet Archive stores around 18.5 petabytes of data.</a:t>
            </a:r>
          </a:p>
          <a:p>
            <a:pPr marL="635505" lvl="1" indent="-173320">
              <a:buFont typeface="Arial" panose="020B0604020202020204" pitchFamily="34" charset="0"/>
              <a:buChar char="•"/>
            </a:pPr>
            <a:endParaRPr lang="en-US" dirty="0"/>
          </a:p>
          <a:p>
            <a:r>
              <a:rPr lang="en-US" sz="1400" b="0" i="0" u="none" strike="noStrike" kern="1200" baseline="0" dirty="0">
                <a:solidFill>
                  <a:schemeClr val="tx1"/>
                </a:solidFill>
                <a:latin typeface="Arial" charset="0"/>
                <a:ea typeface="+mn-ea"/>
                <a:cs typeface="+mn-cs"/>
              </a:rPr>
              <a:t>(</a:t>
            </a:r>
            <a:r>
              <a:rPr lang="en-US" dirty="0"/>
              <a:t>All figures are from 2013 or 2014. For more information, see Tom </a:t>
            </a:r>
            <a:r>
              <a:rPr lang="en-US" dirty="0" err="1"/>
              <a:t>Groenfeldt</a:t>
            </a:r>
            <a:r>
              <a:rPr lang="en-US" dirty="0"/>
              <a:t>, “At NYSE, The Data Deluge Overwhelms Traditional Databases”; Rich Miller, “Facebook Builds Exabyte Data Centers for Cold Storage”; </a:t>
            </a:r>
            <a:r>
              <a:rPr lang="en-US" dirty="0" err="1"/>
              <a:t>Ancestry.com’s</a:t>
            </a:r>
            <a:r>
              <a:rPr lang="en-US" dirty="0"/>
              <a:t> “Company Facts”; </a:t>
            </a:r>
            <a:r>
              <a:rPr lang="en-US" dirty="0" err="1"/>
              <a:t>Archive.org’s</a:t>
            </a:r>
            <a:r>
              <a:rPr lang="en-US" dirty="0"/>
              <a:t> “</a:t>
            </a:r>
            <a:r>
              <a:rPr lang="en-US" dirty="0" err="1"/>
              <a:t>Petabox</a:t>
            </a:r>
            <a:r>
              <a:rPr lang="en-US" dirty="0"/>
              <a:t>”; and the Worldwide LHC Computing Grid  project’s welcome page.)</a:t>
            </a:r>
          </a:p>
          <a:p>
            <a:endParaRPr lang="en-US" dirty="0"/>
          </a:p>
        </p:txBody>
      </p:sp>
      <p:sp>
        <p:nvSpPr>
          <p:cNvPr id="4" name="Slide Number Placeholder 3"/>
          <p:cNvSpPr>
            <a:spLocks noGrp="1"/>
          </p:cNvSpPr>
          <p:nvPr>
            <p:ph type="sldNum" sz="quarter" idx="10"/>
          </p:nvPr>
        </p:nvSpPr>
        <p:spPr/>
        <p:txBody>
          <a:bodyPr/>
          <a:lstStyle/>
          <a:p>
            <a:pPr marL="0" marR="0" lvl="0" indent="0" algn="ctr" defTabSz="930275" rtl="0" eaLnBrk="0" fontAlgn="base" latinLnBrk="0" hangingPunct="0">
              <a:lnSpc>
                <a:spcPct val="100000"/>
              </a:lnSpc>
              <a:spcBef>
                <a:spcPct val="0"/>
              </a:spcBef>
              <a:spcAft>
                <a:spcPct val="0"/>
              </a:spcAft>
              <a:buClrTx/>
              <a:buSzTx/>
              <a:buFontTx/>
              <a:buNone/>
              <a:tabLst/>
              <a:defRPr/>
            </a:pPr>
            <a:fld id="{1F38287C-A914-47C9-8DDB-36E2474D0498}" type="slidenum">
              <a:rPr kumimoji="0" lang="en-US" sz="1200" b="1" i="0" u="none" strike="noStrike" kern="1200" cap="none" spc="0" normalizeH="0" baseline="0" noProof="0" smtClean="0">
                <a:ln>
                  <a:noFill/>
                </a:ln>
                <a:solidFill>
                  <a:srgbClr val="CC0000"/>
                </a:solidFill>
                <a:effectLst/>
                <a:uLnTx/>
                <a:uFillTx/>
                <a:latin typeface="Arial" charset="0"/>
                <a:ea typeface="+mn-ea"/>
                <a:cs typeface="+mn-cs"/>
              </a:rPr>
              <a:pPr marL="0" marR="0" lvl="0" indent="0" algn="ctr" defTabSz="930275" rtl="0" eaLnBrk="0" fontAlgn="base" latinLnBrk="0" hangingPunct="0">
                <a:lnSpc>
                  <a:spcPct val="100000"/>
                </a:lnSpc>
                <a:spcBef>
                  <a:spcPct val="0"/>
                </a:spcBef>
                <a:spcAft>
                  <a:spcPct val="0"/>
                </a:spcAft>
                <a:buClrTx/>
                <a:buSzTx/>
                <a:buFontTx/>
                <a:buNone/>
                <a:tabLst/>
                <a:defRPr/>
              </a:pPr>
              <a:t>41</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0719983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talk about Big Data, we need to have some measuring units.  Accuracy in terminology is important.</a:t>
            </a:r>
          </a:p>
          <a:p>
            <a:endParaRPr lang="en-US" dirty="0"/>
          </a:p>
          <a:p>
            <a:r>
              <a:rPr lang="en-US" dirty="0"/>
              <a:t>Please note that international symbol for kilo is small “k” (and not capital “K”) - and thus kB.  This is a common mistake in usage.</a:t>
            </a:r>
          </a:p>
          <a:p>
            <a:endParaRPr lang="en-US" dirty="0"/>
          </a:p>
          <a:p>
            <a:r>
              <a:rPr lang="en-US" dirty="0"/>
              <a:t>The easiest way to remember some of this:  1 petabyte = 1000 terabytes,</a:t>
            </a:r>
            <a:r>
              <a:rPr lang="en-US" baseline="0" dirty="0"/>
              <a:t> 1 </a:t>
            </a:r>
            <a:r>
              <a:rPr lang="en-US" baseline="0" dirty="0" err="1"/>
              <a:t>exabyte</a:t>
            </a:r>
            <a:r>
              <a:rPr lang="en-US" baseline="0" dirty="0"/>
              <a:t> = 1 billion gigabytes, 1 zettabyte = 1 billion terabytes.</a:t>
            </a:r>
            <a:endParaRPr lang="en-US" dirty="0"/>
          </a:p>
          <a:p>
            <a:endParaRPr lang="en-US" dirty="0"/>
          </a:p>
          <a:p>
            <a:r>
              <a:rPr lang="en-US" dirty="0"/>
              <a:t>You need to be aware of the two nomenclatures</a:t>
            </a:r>
            <a:r>
              <a:rPr lang="en-US" baseline="0" dirty="0"/>
              <a:t> for sizing disk and storage media:  the official International System of Units (SI) and the now deprecated binary usage, based on powers of 2.</a:t>
            </a:r>
          </a:p>
          <a:p>
            <a:endParaRPr lang="en-US" baseline="0" dirty="0"/>
          </a:p>
          <a:p>
            <a:r>
              <a:rPr lang="en-US" baseline="0" dirty="0"/>
              <a:t>Unfortunately, both are in use in all the literature, and usually without distinction.</a:t>
            </a:r>
          </a:p>
          <a:p>
            <a:endParaRPr lang="en-US" baseline="0" dirty="0"/>
          </a:p>
          <a:p>
            <a:r>
              <a:rPr lang="en-US" baseline="0" dirty="0"/>
              <a:t>From an operating systems perspective, Linux and OS X compute in powers of 10 (1KB = 1000 Bytes), Windows (even in Windows 10) use powers of 2 (1KB = 1024 Bytes).</a:t>
            </a:r>
          </a:p>
          <a:p>
            <a:endParaRPr lang="en-US" baseline="0" dirty="0"/>
          </a:p>
          <a:p>
            <a:pPr defTabSz="462186">
              <a:defRPr/>
            </a:pPr>
            <a:r>
              <a:rPr lang="en-US" baseline="0" dirty="0"/>
              <a:t>Disk and tape storage is generally storage is universally sold as powers of 10, but called GB, TB, etc.  Thus a purchased 4 TB disk drive is truly 4*</a:t>
            </a:r>
            <a:r>
              <a:rPr lang="en-US" dirty="0">
                <a:latin typeface="Arial" panose="020B0604020202020204" pitchFamily="34" charset="0"/>
              </a:rPr>
              <a:t>10</a:t>
            </a:r>
            <a:r>
              <a:rPr lang="en-US" baseline="30000" dirty="0">
                <a:latin typeface="Arial" panose="020B0604020202020204" pitchFamily="34" charset="0"/>
              </a:rPr>
              <a:t>12</a:t>
            </a:r>
            <a:r>
              <a:rPr lang="en-US" baseline="0" dirty="0"/>
              <a:t>) and will appear at 3.57 TB on Windows (really 4 </a:t>
            </a:r>
            <a:r>
              <a:rPr lang="en-US" baseline="0" dirty="0" err="1"/>
              <a:t>TiB</a:t>
            </a:r>
            <a:r>
              <a:rPr lang="en-US" baseline="0" dirty="0"/>
              <a:t> = 3.57 * </a:t>
            </a:r>
            <a:r>
              <a:rPr lang="en-US" dirty="0">
                <a:latin typeface="Arial" panose="020B0604020202020204" pitchFamily="34" charset="0"/>
              </a:rPr>
              <a:t>2</a:t>
            </a:r>
            <a:r>
              <a:rPr lang="en-US" baseline="30000" dirty="0">
                <a:latin typeface="Arial" panose="020B0604020202020204" pitchFamily="34" charset="0"/>
              </a:rPr>
              <a:t>40</a:t>
            </a:r>
            <a:r>
              <a:rPr lang="en-US" baseline="0" dirty="0"/>
              <a:t>).</a:t>
            </a:r>
          </a:p>
          <a:p>
            <a:endParaRPr lang="en-US" baseline="0" dirty="0"/>
          </a:p>
          <a:p>
            <a:r>
              <a:rPr lang="en-US" baseline="0" dirty="0"/>
              <a:t>Note also that the correct formulation is kB (kilo is lowercase “k” in SI terminology), etc. </a:t>
            </a:r>
          </a:p>
          <a:p>
            <a:endParaRPr lang="en-US" baseline="0" dirty="0"/>
          </a:p>
          <a:p>
            <a:r>
              <a:rPr lang="en-US" baseline="0" dirty="0"/>
              <a:t>Be </a:t>
            </a:r>
            <a:r>
              <a:rPr lang="en-US" b="1" baseline="0" dirty="0"/>
              <a:t>very</a:t>
            </a:r>
            <a:r>
              <a:rPr lang="en-US" baseline="0" dirty="0"/>
              <a:t> careful when talking about network speed, as this is fairly standard:</a:t>
            </a:r>
            <a:br>
              <a:rPr lang="en-US" baseline="0" dirty="0"/>
            </a:br>
            <a:endParaRPr lang="en-US" baseline="0" dirty="0"/>
          </a:p>
          <a:p>
            <a:pPr marL="635505" lvl="1" indent="-173320">
              <a:buFont typeface="Arial" panose="020B0604020202020204" pitchFamily="34" charset="0"/>
              <a:buChar char="•"/>
            </a:pPr>
            <a:r>
              <a:rPr lang="en-US" dirty="0"/>
              <a:t>1 Mbps = one million bits per second</a:t>
            </a:r>
          </a:p>
          <a:p>
            <a:pPr marL="635505" lvl="1" indent="-173320">
              <a:buFont typeface="Arial" panose="020B0604020202020204" pitchFamily="34" charset="0"/>
              <a:buChar char="•"/>
            </a:pPr>
            <a:r>
              <a:rPr lang="en-US" dirty="0"/>
              <a:t>1 </a:t>
            </a:r>
            <a:r>
              <a:rPr lang="en-US" dirty="0" err="1"/>
              <a:t>MBps</a:t>
            </a:r>
            <a:r>
              <a:rPr lang="en-US" baseline="0" dirty="0"/>
              <a:t> = one million bytes per second</a:t>
            </a:r>
          </a:p>
          <a:p>
            <a:pPr marL="462186" lvl="1"/>
            <a:endParaRPr lang="en-US" baseline="0" dirty="0"/>
          </a:p>
          <a:p>
            <a:r>
              <a:rPr lang="en-US" baseline="0" dirty="0"/>
              <a:t>By the way, even the term “byte” is a little ambiguous. The generally accepted meaning these days is an octet (i.e., eight bits).</a:t>
            </a:r>
          </a:p>
          <a:p>
            <a:endParaRPr lang="en-US" baseline="0" dirty="0"/>
          </a:p>
          <a:p>
            <a:pPr lvl="1"/>
            <a:r>
              <a:rPr lang="en-US" dirty="0"/>
              <a:t>The </a:t>
            </a:r>
            <a:r>
              <a:rPr lang="en-US" i="1" dirty="0"/>
              <a:t>de facto </a:t>
            </a:r>
            <a:r>
              <a:rPr lang="en-US" dirty="0"/>
              <a:t>standard of eight bits is a convenient power of two permitting the values 0 through 255 for one byte. The international standard IEC 80000-13 codified this common meaning. Many types of applications use information representable in eight or fewer bits and processor designers optimize for this common usage. The popularity of major commercial computing architectures has aided in the ubiquitous acceptance of the 8-bit size. The unit </a:t>
            </a:r>
            <a:r>
              <a:rPr lang="en-US" i="1" dirty="0"/>
              <a:t>octet</a:t>
            </a:r>
            <a:r>
              <a:rPr lang="en-US" dirty="0"/>
              <a:t> was defined to explicitly denote a sequence of 8 bits because of the ambiguity associated at the time with the byte.</a:t>
            </a:r>
          </a:p>
          <a:p>
            <a:pPr lvl="1"/>
            <a:endParaRPr lang="en-US" dirty="0"/>
          </a:p>
          <a:p>
            <a:pPr lvl="2"/>
            <a:r>
              <a:rPr lang="en-US" dirty="0"/>
              <a:t>- https://en.wikipedia.org/wiki/Byte</a:t>
            </a:r>
          </a:p>
          <a:p>
            <a:endParaRPr lang="en-US" dirty="0"/>
          </a:p>
          <a:p>
            <a:pPr marL="462186" lvl="1"/>
            <a:r>
              <a:rPr lang="en-US" dirty="0"/>
              <a:t>Unicode UTF-8 encoding is variable-length and uses 8-bit code units. It was designed for backward compatibility with ASCII and to avoid the complications of endianness and byte order marks in the alternative UTF-16 and UTF-32 encodings. The name is derived from: Universal Coded Character Set + Transformation Format - 8-bit. UTF-8 is the dominant character encoding for the World Wide Web, accounting for 86.9% of all Web pages in May 2016. The Internet Mail Consortium (IMC) recommends that all e-mail programs be able to display and create mail using UTF-8, and the W3C recommends UTF-8 as the default encoding in XML and HTML. UTF-8 encodes each of the 1,112,064 valid code points in the Unicode code space (1,114,112 code points minus 2,048 surrogate code points) using one to four 8-bit bytes (a group of 8 bits is known as an octet in the Unicode Standard). </a:t>
            </a:r>
          </a:p>
          <a:p>
            <a:pPr marL="462186" lvl="1"/>
            <a:endParaRPr lang="en-US" dirty="0"/>
          </a:p>
          <a:p>
            <a:pPr marL="924371" lvl="2"/>
            <a:r>
              <a:rPr lang="en-US" dirty="0"/>
              <a:t>- https://en.wikipedia.org/wiki/UTF-8</a:t>
            </a:r>
          </a:p>
          <a:p>
            <a:endParaRPr lang="en-US" dirty="0"/>
          </a:p>
        </p:txBody>
      </p:sp>
      <p:sp>
        <p:nvSpPr>
          <p:cNvPr id="4" name="Slide Number Placeholder 3"/>
          <p:cNvSpPr>
            <a:spLocks noGrp="1"/>
          </p:cNvSpPr>
          <p:nvPr>
            <p:ph type="sldNum" sz="quarter" idx="10"/>
          </p:nvPr>
        </p:nvSpPr>
        <p:spPr/>
        <p:txBody>
          <a:bodyPr/>
          <a:lstStyle/>
          <a:p>
            <a:pPr marL="0" marR="0" lvl="0" indent="0" algn="ctr" defTabSz="930275" rtl="0" eaLnBrk="0" fontAlgn="base" latinLnBrk="0" hangingPunct="0">
              <a:lnSpc>
                <a:spcPct val="100000"/>
              </a:lnSpc>
              <a:spcBef>
                <a:spcPct val="0"/>
              </a:spcBef>
              <a:spcAft>
                <a:spcPct val="0"/>
              </a:spcAft>
              <a:buClrTx/>
              <a:buSzTx/>
              <a:buFontTx/>
              <a:buNone/>
              <a:tabLst/>
              <a:defRPr/>
            </a:pPr>
            <a:fld id="{1F38287C-A914-47C9-8DDB-36E2474D0498}" type="slidenum">
              <a:rPr kumimoji="0" lang="en-US" sz="1200" b="1" i="0" u="none" strike="noStrike" kern="1200" cap="none" spc="0" normalizeH="0" baseline="0" noProof="0" smtClean="0">
                <a:ln>
                  <a:noFill/>
                </a:ln>
                <a:solidFill>
                  <a:srgbClr val="CC0000"/>
                </a:solidFill>
                <a:effectLst/>
                <a:uLnTx/>
                <a:uFillTx/>
                <a:latin typeface="Arial" charset="0"/>
                <a:ea typeface="+mn-ea"/>
                <a:cs typeface="+mn-cs"/>
              </a:rPr>
              <a:pPr marL="0" marR="0" lvl="0" indent="0" algn="ctr" defTabSz="930275" rtl="0" eaLnBrk="0" fontAlgn="base" latinLnBrk="0" hangingPunct="0">
                <a:lnSpc>
                  <a:spcPct val="100000"/>
                </a:lnSpc>
                <a:spcBef>
                  <a:spcPct val="0"/>
                </a:spcBef>
                <a:spcAft>
                  <a:spcPct val="0"/>
                </a:spcAft>
                <a:buClrTx/>
                <a:buSzTx/>
                <a:buFontTx/>
                <a:buNone/>
                <a:tabLst/>
                <a:defRPr/>
              </a:pPr>
              <a:t>42</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2640587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2186">
              <a:defRPr/>
            </a:pPr>
            <a:r>
              <a:rPr lang="en-US" altLang="en-US" dirty="0">
                <a:solidFill>
                  <a:srgbClr val="000000"/>
                </a:solidFill>
                <a:latin typeface="Helv" charset="0"/>
              </a:rPr>
              <a:t>So let</a:t>
            </a:r>
            <a:r>
              <a:rPr lang="en-US" altLang="en-US" dirty="0">
                <a:solidFill>
                  <a:srgbClr val="000000"/>
                </a:solidFill>
                <a:latin typeface="Times New Roman" panose="02020603050405020304" pitchFamily="18" charset="0"/>
              </a:rPr>
              <a:t>’</a:t>
            </a:r>
            <a:r>
              <a:rPr lang="en-US" altLang="en-US" dirty="0">
                <a:solidFill>
                  <a:srgbClr val="000000"/>
                </a:solidFill>
                <a:latin typeface="Helv" charset="0"/>
              </a:rPr>
              <a:t>s dive in now</a:t>
            </a:r>
            <a:r>
              <a:rPr lang="en-US" altLang="en-US" baseline="0" dirty="0">
                <a:solidFill>
                  <a:srgbClr val="000000"/>
                </a:solidFill>
                <a:latin typeface="Helv" charset="0"/>
              </a:rPr>
              <a:t> to the topic of Hadoop and the Hadoop Ecosystem.</a:t>
            </a:r>
            <a:endParaRPr lang="en-US" altLang="en-US" dirty="0">
              <a:solidFill>
                <a:srgbClr val="000000"/>
              </a:solidFill>
              <a:latin typeface="Helv" charset="0"/>
            </a:endParaRPr>
          </a:p>
          <a:p>
            <a:pPr defTabSz="462186">
              <a:defRPr/>
            </a:pPr>
            <a:endParaRPr lang="en-US" altLang="en-US" dirty="0">
              <a:solidFill>
                <a:srgbClr val="000000"/>
              </a:solidFill>
              <a:latin typeface="Helv" charset="0"/>
            </a:endParaRPr>
          </a:p>
          <a:p>
            <a:pPr defTabSz="462186">
              <a:defRPr/>
            </a:pPr>
            <a:r>
              <a:rPr lang="en-US" altLang="en-US" dirty="0">
                <a:solidFill>
                  <a:srgbClr val="000000"/>
                </a:solidFill>
                <a:latin typeface="Helv" charset="0"/>
              </a:rPr>
              <a:t>We will look at cover the big picture first, diving in just so far - in this units - to get our feet wet. Later on, in the follow up units, we will  more deeply into </a:t>
            </a:r>
            <a:r>
              <a:rPr lang="en-US" altLang="en-US" dirty="0" err="1">
                <a:solidFill>
                  <a:srgbClr val="000000"/>
                </a:solidFill>
                <a:latin typeface="Helv" charset="0"/>
              </a:rPr>
              <a:t>BigInsights</a:t>
            </a:r>
            <a:r>
              <a:rPr lang="en-US" altLang="en-US" dirty="0">
                <a:solidFill>
                  <a:srgbClr val="000000"/>
                </a:solidFill>
                <a:latin typeface="Helv" charset="0"/>
              </a:rPr>
              <a:t> itself, and explore how it fits into a broader IT environment that could involve data warehouses, relational DBMSs, streaming engines, etc.  Then I</a:t>
            </a:r>
            <a:r>
              <a:rPr lang="en-US" altLang="en-US" dirty="0">
                <a:solidFill>
                  <a:srgbClr val="000000"/>
                </a:solidFill>
                <a:latin typeface="Times New Roman" panose="02020603050405020304" pitchFamily="18" charset="0"/>
              </a:rPr>
              <a:t>’</a:t>
            </a:r>
            <a:r>
              <a:rPr lang="en-US" altLang="en-US" dirty="0">
                <a:solidFill>
                  <a:srgbClr val="000000"/>
                </a:solidFill>
                <a:latin typeface="Helv" charset="0"/>
              </a:rPr>
              <a:t>ll wrap up by explaining what IBM can do to help you get started with this technology.  </a:t>
            </a:r>
          </a:p>
          <a:p>
            <a:pPr defTabSz="462186">
              <a:defRPr/>
            </a:pPr>
            <a:endParaRPr lang="en-US" dirty="0">
              <a:solidFill>
                <a:srgbClr val="000000"/>
              </a:solidFill>
              <a:latin typeface="Helv" charset="0"/>
            </a:endParaRPr>
          </a:p>
          <a:p>
            <a:pPr defTabSz="462186">
              <a:defRPr/>
            </a:pPr>
            <a:r>
              <a:rPr lang="en-US" dirty="0">
                <a:hlinkClick r:id="rId3"/>
              </a:rPr>
              <a:t>https://gigaom.com/2013/03/04/the-history-of-hadoop-from-4-nodes-to-the-future-of-data/2/</a:t>
            </a:r>
            <a:endParaRPr lang="en-US" dirty="0"/>
          </a:p>
          <a:p>
            <a:pPr defTabSz="462186">
              <a:defRP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ctr" defTabSz="930275" rtl="0" eaLnBrk="0" fontAlgn="base" latinLnBrk="0" hangingPunct="0">
              <a:lnSpc>
                <a:spcPct val="100000"/>
              </a:lnSpc>
              <a:spcBef>
                <a:spcPct val="0"/>
              </a:spcBef>
              <a:spcAft>
                <a:spcPct val="0"/>
              </a:spcAft>
              <a:buClrTx/>
              <a:buSzTx/>
              <a:buFontTx/>
              <a:buNone/>
              <a:tabLst/>
              <a:defRPr/>
            </a:pPr>
            <a:fld id="{1F38287C-A914-47C9-8DDB-36E2474D0498}" type="slidenum">
              <a:rPr kumimoji="0" lang="en-US" sz="1200" b="1" i="0" u="none" strike="noStrike" kern="1200" cap="none" spc="0" normalizeH="0" baseline="0" noProof="0" smtClean="0">
                <a:ln>
                  <a:noFill/>
                </a:ln>
                <a:solidFill>
                  <a:srgbClr val="CC0000"/>
                </a:solidFill>
                <a:effectLst/>
                <a:uLnTx/>
                <a:uFillTx/>
                <a:latin typeface="Arial" charset="0"/>
                <a:ea typeface="+mn-ea"/>
                <a:cs typeface="+mn-cs"/>
              </a:rPr>
              <a:pPr marL="0" marR="0" lvl="0" indent="0" algn="ctr" defTabSz="930275" rtl="0" eaLnBrk="0" fontAlgn="base" latinLnBrk="0" hangingPunct="0">
                <a:lnSpc>
                  <a:spcPct val="100000"/>
                </a:lnSpc>
                <a:spcBef>
                  <a:spcPct val="0"/>
                </a:spcBef>
                <a:spcAft>
                  <a:spcPct val="0"/>
                </a:spcAft>
                <a:buClrTx/>
                <a:buSzTx/>
                <a:buFontTx/>
                <a:buNone/>
                <a:tabLst/>
                <a:defRPr/>
              </a:pPr>
              <a:t>43</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2572821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90000"/>
              </a:lnSpc>
            </a:pPr>
            <a:r>
              <a:rPr lang="en-US" altLang="en-US" dirty="0">
                <a:latin typeface="Times New Roman" panose="02020603050405020304" pitchFamily="18" charset="0"/>
              </a:rPr>
              <a:t>Hadoop is an open source project of the Apache Foundation.  </a:t>
            </a:r>
          </a:p>
          <a:p>
            <a:pPr eaLnBrk="1" hangingPunct="1">
              <a:lnSpc>
                <a:spcPct val="90000"/>
              </a:lnSpc>
            </a:pPr>
            <a:r>
              <a:rPr lang="en-US" altLang="en-US" dirty="0">
                <a:latin typeface="Times New Roman" panose="02020603050405020304" pitchFamily="18" charset="0"/>
              </a:rPr>
              <a:t>It is a framework written in Java originally developed by Doug Cutting who named it after his son's toy elephant.</a:t>
            </a:r>
          </a:p>
          <a:p>
            <a:pPr eaLnBrk="1" hangingPunct="1">
              <a:lnSpc>
                <a:spcPct val="90000"/>
              </a:lnSpc>
            </a:pPr>
            <a:endParaRPr lang="en-US" altLang="en-US" dirty="0">
              <a:latin typeface="Times New Roman" panose="02020603050405020304" pitchFamily="18" charset="0"/>
            </a:endParaRPr>
          </a:p>
          <a:p>
            <a:pPr eaLnBrk="1" hangingPunct="1">
              <a:lnSpc>
                <a:spcPct val="90000"/>
              </a:lnSpc>
            </a:pPr>
            <a:r>
              <a:rPr lang="en-US" altLang="en-US" dirty="0">
                <a:latin typeface="Times New Roman" panose="02020603050405020304" pitchFamily="18" charset="0"/>
              </a:rPr>
              <a:t>Hadoop uses Google’s MapReduce and Google File System (GFS) technologies concepts at its foundation.</a:t>
            </a:r>
          </a:p>
          <a:p>
            <a:pPr eaLnBrk="1" hangingPunct="1">
              <a:lnSpc>
                <a:spcPct val="90000"/>
              </a:lnSpc>
            </a:pPr>
            <a:endParaRPr lang="en-US" altLang="en-US" dirty="0">
              <a:latin typeface="Times New Roman" panose="02020603050405020304" pitchFamily="18" charset="0"/>
            </a:endParaRPr>
          </a:p>
          <a:p>
            <a:pPr eaLnBrk="1" hangingPunct="1">
              <a:lnSpc>
                <a:spcPct val="90000"/>
              </a:lnSpc>
            </a:pPr>
            <a:r>
              <a:rPr lang="en-US" altLang="en-US" dirty="0">
                <a:latin typeface="Times New Roman" panose="02020603050405020304" pitchFamily="18" charset="0"/>
              </a:rPr>
              <a:t>It is optimized to handle massive amounts of data which could be structured, unstructured or semi-structured, using commodity hardware, that is, relatively inexpensive computers.  </a:t>
            </a:r>
          </a:p>
          <a:p>
            <a:pPr eaLnBrk="1" hangingPunct="1">
              <a:lnSpc>
                <a:spcPct val="90000"/>
              </a:lnSpc>
            </a:pPr>
            <a:endParaRPr lang="en-US" altLang="en-US" dirty="0">
              <a:latin typeface="Times New Roman" panose="02020603050405020304" pitchFamily="18" charset="0"/>
            </a:endParaRPr>
          </a:p>
          <a:p>
            <a:pPr eaLnBrk="1" hangingPunct="1">
              <a:lnSpc>
                <a:spcPct val="90000"/>
              </a:lnSpc>
            </a:pPr>
            <a:r>
              <a:rPr lang="en-US" altLang="en-US" dirty="0">
                <a:latin typeface="Times New Roman" panose="02020603050405020304" pitchFamily="18" charset="0"/>
              </a:rPr>
              <a:t>This massive parallel processing is done with great performance. In its initial conception, which we will study first, it is a batch operation handling massive amounts of data, so the response time is not immediate.</a:t>
            </a:r>
          </a:p>
          <a:p>
            <a:pPr eaLnBrk="1" hangingPunct="1">
              <a:lnSpc>
                <a:spcPct val="90000"/>
              </a:lnSpc>
            </a:pPr>
            <a:endParaRPr lang="en-US" altLang="en-US" dirty="0">
              <a:latin typeface="Times New Roman" panose="02020603050405020304" pitchFamily="18" charset="0"/>
            </a:endParaRPr>
          </a:p>
          <a:p>
            <a:pPr eaLnBrk="1" hangingPunct="1">
              <a:lnSpc>
                <a:spcPct val="90000"/>
              </a:lnSpc>
            </a:pPr>
            <a:r>
              <a:rPr lang="en-US" altLang="en-US" dirty="0">
                <a:latin typeface="Times New Roman" panose="02020603050405020304" pitchFamily="18" charset="0"/>
              </a:rPr>
              <a:t>Hadoop replicates its data across different computers, so that if one goes down, the data is processed on one of the replicated computers.</a:t>
            </a:r>
          </a:p>
          <a:p>
            <a:pPr eaLnBrk="1" hangingPunct="1">
              <a:lnSpc>
                <a:spcPct val="90000"/>
              </a:lnSpc>
            </a:pPr>
            <a:endParaRPr lang="en-US" altLang="en-US" dirty="0">
              <a:latin typeface="Times New Roman" panose="02020603050405020304" pitchFamily="18" charset="0"/>
            </a:endParaRPr>
          </a:p>
          <a:p>
            <a:pPr eaLnBrk="1" hangingPunct="1">
              <a:lnSpc>
                <a:spcPct val="90000"/>
              </a:lnSpc>
            </a:pPr>
            <a:r>
              <a:rPr lang="en-US" altLang="en-US" dirty="0">
                <a:latin typeface="Times New Roman" panose="02020603050405020304" pitchFamily="18" charset="0"/>
              </a:rPr>
              <a:t>You may be familiar with OLTP (Online Transactional processing) workloads where data is randomly accessed on structured data like a relational database. For example when you access your bank account.</a:t>
            </a:r>
          </a:p>
          <a:p>
            <a:pPr eaLnBrk="1" hangingPunct="1">
              <a:lnSpc>
                <a:spcPct val="90000"/>
              </a:lnSpc>
            </a:pPr>
            <a:endParaRPr lang="en-US" altLang="en-US" dirty="0">
              <a:latin typeface="Times New Roman" panose="02020603050405020304" pitchFamily="18" charset="0"/>
            </a:endParaRPr>
          </a:p>
          <a:p>
            <a:pPr eaLnBrk="1" hangingPunct="1">
              <a:lnSpc>
                <a:spcPct val="90000"/>
              </a:lnSpc>
            </a:pPr>
            <a:r>
              <a:rPr lang="en-US" altLang="en-US" dirty="0">
                <a:latin typeface="Times New Roman" panose="02020603050405020304" pitchFamily="18" charset="0"/>
              </a:rPr>
              <a:t>You may also be familiar with OLAP (Online Analytical processing) or DSS (Decision Support Systems) workloads where data is sequentially access on structured data like a relational database to generate reports that provide business intelligence.  </a:t>
            </a:r>
          </a:p>
          <a:p>
            <a:pPr eaLnBrk="1" hangingPunct="1">
              <a:lnSpc>
                <a:spcPct val="90000"/>
              </a:lnSpc>
            </a:pPr>
            <a:endParaRPr lang="en-US" altLang="en-US" dirty="0">
              <a:latin typeface="Times New Roman" panose="02020603050405020304" pitchFamily="18" charset="0"/>
            </a:endParaRPr>
          </a:p>
          <a:p>
            <a:pPr eaLnBrk="1" hangingPunct="1">
              <a:lnSpc>
                <a:spcPct val="90000"/>
              </a:lnSpc>
            </a:pPr>
            <a:r>
              <a:rPr lang="en-US" altLang="en-US" dirty="0">
                <a:latin typeface="Times New Roman" panose="02020603050405020304" pitchFamily="18" charset="0"/>
              </a:rPr>
              <a:t>Now, you may not be that familiar with the concept of “Big Data”.  Big Data is a term used to describe large collections of data (also known as datasets) that may be unstructured, and grow so large and quickly that is difficult to manage with regular database or statistics tools. </a:t>
            </a:r>
          </a:p>
          <a:p>
            <a:pPr eaLnBrk="1" hangingPunct="1">
              <a:lnSpc>
                <a:spcPct val="90000"/>
              </a:lnSpc>
            </a:pPr>
            <a:endParaRPr lang="en-US" altLang="en-US" dirty="0">
              <a:latin typeface="Times New Roman" panose="02020603050405020304" pitchFamily="18" charset="0"/>
            </a:endParaRPr>
          </a:p>
          <a:p>
            <a:pPr eaLnBrk="1" hangingPunct="1">
              <a:lnSpc>
                <a:spcPct val="90000"/>
              </a:lnSpc>
            </a:pPr>
            <a:r>
              <a:rPr lang="en-US" altLang="en-US" dirty="0">
                <a:latin typeface="Times New Roman" panose="02020603050405020304" pitchFamily="18" charset="0"/>
              </a:rPr>
              <a:t>Hadoop is not used for OLTP nor OLAP, but for Big Data.  It complements </a:t>
            </a:r>
            <a:r>
              <a:rPr lang="en-US" altLang="en-US">
                <a:latin typeface="Times New Roman" panose="02020603050405020304" pitchFamily="18" charset="0"/>
              </a:rPr>
              <a:t>these two, </a:t>
            </a:r>
            <a:r>
              <a:rPr lang="en-US" altLang="en-US" dirty="0">
                <a:latin typeface="Times New Roman" panose="02020603050405020304" pitchFamily="18" charset="0"/>
              </a:rPr>
              <a:t>to manage data.  So Hadoop is NOT a replacement for a RDBMS.</a:t>
            </a:r>
          </a:p>
          <a:p>
            <a:pPr eaLnBrk="1" hangingPunct="1">
              <a:lnSpc>
                <a:spcPct val="90000"/>
              </a:lnSpc>
            </a:pPr>
            <a:endParaRPr lang="en-US" altLang="en-US" dirty="0">
              <a:latin typeface="Times New Roman" panose="02020603050405020304" pitchFamily="18" charset="0"/>
            </a:endParaRPr>
          </a:p>
          <a:p>
            <a:pPr>
              <a:lnSpc>
                <a:spcPct val="90000"/>
              </a:lnSpc>
            </a:pPr>
            <a:endParaRPr lang="en-US" altLang="en-US" dirty="0">
              <a:latin typeface="Times New Roman" panose="02020603050405020304" pitchFamily="18" charset="0"/>
            </a:endParaRP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ctr" defTabSz="930275" rtl="0" eaLnBrk="0" fontAlgn="base" latinLnBrk="0" hangingPunct="0">
              <a:lnSpc>
                <a:spcPct val="100000"/>
              </a:lnSpc>
              <a:spcBef>
                <a:spcPct val="0"/>
              </a:spcBef>
              <a:spcAft>
                <a:spcPct val="0"/>
              </a:spcAft>
              <a:buClrTx/>
              <a:buSzTx/>
              <a:buFontTx/>
              <a:buNone/>
              <a:tabLst/>
              <a:defRPr/>
            </a:pPr>
            <a:fld id="{1F38287C-A914-47C9-8DDB-36E2474D0498}" type="slidenum">
              <a:rPr kumimoji="0" lang="en-US" sz="1200" b="1" i="0" u="none" strike="noStrike" kern="1200" cap="none" spc="0" normalizeH="0" baseline="0" noProof="0" smtClean="0">
                <a:ln>
                  <a:noFill/>
                </a:ln>
                <a:solidFill>
                  <a:srgbClr val="CC0000"/>
                </a:solidFill>
                <a:effectLst/>
                <a:uLnTx/>
                <a:uFillTx/>
                <a:latin typeface="Arial" charset="0"/>
                <a:ea typeface="+mn-ea"/>
                <a:cs typeface="+mn-cs"/>
              </a:rPr>
              <a:pPr marL="0" marR="0" lvl="0" indent="0" algn="ctr" defTabSz="930275" rtl="0" eaLnBrk="0" fontAlgn="base" latinLnBrk="0" hangingPunct="0">
                <a:lnSpc>
                  <a:spcPct val="100000"/>
                </a:lnSpc>
                <a:spcBef>
                  <a:spcPct val="0"/>
                </a:spcBef>
                <a:spcAft>
                  <a:spcPct val="0"/>
                </a:spcAft>
                <a:buClrTx/>
                <a:buSzTx/>
                <a:buFontTx/>
                <a:buNone/>
                <a:tabLst/>
                <a:defRPr/>
              </a:pPr>
              <a:t>44</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9247719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r>
              <a:rPr lang="en-US" dirty="0"/>
              <a:t>Some</a:t>
            </a:r>
            <a:r>
              <a:rPr lang="en-US" baseline="0" dirty="0"/>
              <a:t> references:</a:t>
            </a:r>
          </a:p>
          <a:p>
            <a:endParaRPr lang="en-US" baseline="0" dirty="0"/>
          </a:p>
          <a:p>
            <a:pPr marL="635505" lvl="1" indent="-173320">
              <a:buFont typeface="Arial" panose="020B0604020202020204" pitchFamily="34" charset="0"/>
              <a:buChar char="•"/>
            </a:pPr>
            <a:r>
              <a:rPr lang="en-US" baseline="0" dirty="0"/>
              <a:t>https://www.coursera.org/learn/hadoop/lecture/E87sw/hadoop-ecosystem-major-components</a:t>
            </a:r>
          </a:p>
          <a:p>
            <a:pPr marL="635505" lvl="1" indent="-173320">
              <a:buFont typeface="Arial" panose="020B0604020202020204" pitchFamily="34" charset="0"/>
              <a:buChar char="•"/>
            </a:pPr>
            <a:r>
              <a:rPr lang="en-US" baseline="0" dirty="0"/>
              <a:t>https://hadoopecosystemtable.github.io/ </a:t>
            </a:r>
          </a:p>
          <a:p>
            <a:pPr marL="231093" indent="-231093">
              <a:buFont typeface="+mj-lt"/>
              <a:buAutoNum type="arabicPeriod"/>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ctr" defTabSz="930275" rtl="0" eaLnBrk="0" fontAlgn="base" latinLnBrk="0" hangingPunct="0">
              <a:lnSpc>
                <a:spcPct val="100000"/>
              </a:lnSpc>
              <a:spcBef>
                <a:spcPct val="0"/>
              </a:spcBef>
              <a:spcAft>
                <a:spcPct val="0"/>
              </a:spcAft>
              <a:buClrTx/>
              <a:buSzTx/>
              <a:buFontTx/>
              <a:buNone/>
              <a:tabLst/>
              <a:defRPr/>
            </a:pPr>
            <a:fld id="{1F38287C-A914-47C9-8DDB-36E2474D0498}" type="slidenum">
              <a:rPr kumimoji="0" lang="en-US" sz="1200" b="1" i="0" u="none" strike="noStrike" kern="1200" cap="none" spc="0" normalizeH="0" baseline="0" noProof="0" smtClean="0">
                <a:ln>
                  <a:noFill/>
                </a:ln>
                <a:solidFill>
                  <a:srgbClr val="CC0000"/>
                </a:solidFill>
                <a:effectLst/>
                <a:uLnTx/>
                <a:uFillTx/>
                <a:latin typeface="Arial" charset="0"/>
                <a:ea typeface="+mn-ea"/>
                <a:cs typeface="+mn-cs"/>
              </a:rPr>
              <a:pPr marL="0" marR="0" lvl="0" indent="0" algn="ctr" defTabSz="930275" rtl="0" eaLnBrk="0" fontAlgn="base" latinLnBrk="0" hangingPunct="0">
                <a:lnSpc>
                  <a:spcPct val="100000"/>
                </a:lnSpc>
                <a:spcBef>
                  <a:spcPct val="0"/>
                </a:spcBef>
                <a:spcAft>
                  <a:spcPct val="0"/>
                </a:spcAft>
                <a:buClrTx/>
                <a:buSzTx/>
                <a:buFontTx/>
                <a:buNone/>
                <a:tabLst/>
                <a:defRPr/>
              </a:pPr>
              <a:t>45</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5257363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endParaRPr lang="en-US" dirty="0"/>
          </a:p>
          <a:p>
            <a:pPr marL="635505" lvl="1" indent="-173320">
              <a:buFont typeface="Arial" panose="020B0604020202020204" pitchFamily="34" charset="0"/>
              <a:buChar char="•"/>
            </a:pPr>
            <a:r>
              <a:rPr lang="en-US" dirty="0"/>
              <a:t>https://wiki.apache.org/hadoop/PoweredBy</a:t>
            </a:r>
          </a:p>
          <a:p>
            <a:endParaRPr lang="en-US" dirty="0"/>
          </a:p>
        </p:txBody>
      </p:sp>
      <p:sp>
        <p:nvSpPr>
          <p:cNvPr id="4" name="Slide Number Placeholder 3"/>
          <p:cNvSpPr>
            <a:spLocks noGrp="1"/>
          </p:cNvSpPr>
          <p:nvPr>
            <p:ph type="sldNum" sz="quarter" idx="10"/>
          </p:nvPr>
        </p:nvSpPr>
        <p:spPr/>
        <p:txBody>
          <a:bodyPr/>
          <a:lstStyle/>
          <a:p>
            <a:pPr marL="0" marR="0" lvl="0" indent="0" algn="ctr" defTabSz="930275" rtl="0" eaLnBrk="0" fontAlgn="base" latinLnBrk="0" hangingPunct="0">
              <a:lnSpc>
                <a:spcPct val="100000"/>
              </a:lnSpc>
              <a:spcBef>
                <a:spcPct val="0"/>
              </a:spcBef>
              <a:spcAft>
                <a:spcPct val="0"/>
              </a:spcAft>
              <a:buClrTx/>
              <a:buSzTx/>
              <a:buFontTx/>
              <a:buNone/>
              <a:tabLst/>
              <a:defRPr/>
            </a:pPr>
            <a:fld id="{1F38287C-A914-47C9-8DDB-36E2474D0498}" type="slidenum">
              <a:rPr kumimoji="0" lang="en-US" sz="1200" b="1" i="0" u="none" strike="noStrike" kern="1200" cap="none" spc="0" normalizeH="0" baseline="0" noProof="0" smtClean="0">
                <a:ln>
                  <a:noFill/>
                </a:ln>
                <a:solidFill>
                  <a:srgbClr val="CC0000"/>
                </a:solidFill>
                <a:effectLst/>
                <a:uLnTx/>
                <a:uFillTx/>
                <a:latin typeface="Arial" charset="0"/>
                <a:ea typeface="+mn-ea"/>
                <a:cs typeface="+mn-cs"/>
              </a:rPr>
              <a:pPr marL="0" marR="0" lvl="0" indent="0" algn="ctr" defTabSz="930275" rtl="0" eaLnBrk="0" fontAlgn="base" latinLnBrk="0" hangingPunct="0">
                <a:lnSpc>
                  <a:spcPct val="100000"/>
                </a:lnSpc>
                <a:spcBef>
                  <a:spcPct val="0"/>
                </a:spcBef>
                <a:spcAft>
                  <a:spcPct val="0"/>
                </a:spcAft>
                <a:buClrTx/>
                <a:buSzTx/>
                <a:buFontTx/>
                <a:buNone/>
                <a:tabLst/>
                <a:defRPr/>
              </a:pPr>
              <a:t>46</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124372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ctr" defTabSz="930275" rtl="0" eaLnBrk="0" fontAlgn="base" latinLnBrk="0" hangingPunct="0">
              <a:lnSpc>
                <a:spcPct val="100000"/>
              </a:lnSpc>
              <a:spcBef>
                <a:spcPct val="0"/>
              </a:spcBef>
              <a:spcAft>
                <a:spcPct val="0"/>
              </a:spcAft>
              <a:buClrTx/>
              <a:buSzTx/>
              <a:buFontTx/>
              <a:buNone/>
              <a:tabLst/>
              <a:defRPr/>
            </a:pPr>
            <a:fld id="{1F38287C-A914-47C9-8DDB-36E2474D0498}" type="slidenum">
              <a:rPr kumimoji="0" lang="en-US" sz="1200" b="1" i="0" u="none" strike="noStrike" kern="1200" cap="none" spc="0" normalizeH="0" baseline="0" noProof="0" smtClean="0">
                <a:ln>
                  <a:noFill/>
                </a:ln>
                <a:solidFill>
                  <a:srgbClr val="CC0000"/>
                </a:solidFill>
                <a:effectLst/>
                <a:uLnTx/>
                <a:uFillTx/>
                <a:latin typeface="Arial" charset="0"/>
                <a:ea typeface="+mn-ea"/>
                <a:cs typeface="+mn-cs"/>
              </a:rPr>
              <a:pPr marL="0" marR="0" lvl="0" indent="0" algn="ctr" defTabSz="930275" rtl="0" eaLnBrk="0" fontAlgn="base" latinLnBrk="0" hangingPunct="0">
                <a:lnSpc>
                  <a:spcPct val="100000"/>
                </a:lnSpc>
                <a:spcBef>
                  <a:spcPct val="0"/>
                </a:spcBef>
                <a:spcAft>
                  <a:spcPct val="0"/>
                </a:spcAft>
                <a:buClrTx/>
                <a:buSzTx/>
                <a:buFontTx/>
                <a:buNone/>
                <a:tabLst/>
                <a:defRPr/>
              </a:pPr>
              <a:t>47</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6075408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Hadoop was created by Doug Cutting, the creator of Apache Lucene, the widely used text search library. Hadoop has its origins in Apache </a:t>
            </a:r>
            <a:r>
              <a:rPr lang="en-US" dirty="0" err="1"/>
              <a:t>Nutch</a:t>
            </a:r>
            <a:r>
              <a:rPr lang="en-US" dirty="0"/>
              <a:t>, an open source web search engine, itself a part of the Lucene project.</a:t>
            </a:r>
          </a:p>
          <a:p>
            <a:endParaRPr lang="en-US" dirty="0"/>
          </a:p>
          <a:p>
            <a:r>
              <a:rPr lang="en-US" dirty="0"/>
              <a:t>Following are the major events that led to the creation of the stable version of Hadoop that's available.</a:t>
            </a:r>
          </a:p>
          <a:p>
            <a:endParaRPr lang="en-US" dirty="0"/>
          </a:p>
          <a:p>
            <a:pPr marL="635505" lvl="1" indent="-173320">
              <a:buFont typeface="Arial" panose="020B0604020202020204" pitchFamily="34" charset="0"/>
              <a:buChar char="•"/>
            </a:pPr>
            <a:r>
              <a:rPr lang="en-US" dirty="0"/>
              <a:t>2003 - Google launches project </a:t>
            </a:r>
            <a:r>
              <a:rPr lang="en-US" dirty="0" err="1"/>
              <a:t>Nutch</a:t>
            </a:r>
            <a:r>
              <a:rPr lang="en-US" dirty="0"/>
              <a:t> to handle billions of searches and indexing millions of web pages.</a:t>
            </a:r>
          </a:p>
          <a:p>
            <a:pPr marL="635505" lvl="1" indent="-173320">
              <a:buFont typeface="Arial" panose="020B0604020202020204" pitchFamily="34" charset="0"/>
              <a:buChar char="•"/>
            </a:pPr>
            <a:r>
              <a:rPr lang="en-US" dirty="0"/>
              <a:t>Oct 2003 - Google releases papers with GFS (Google File System)</a:t>
            </a:r>
          </a:p>
          <a:p>
            <a:pPr marL="635505" lvl="1" indent="-173320">
              <a:buFont typeface="Arial" panose="020B0604020202020204" pitchFamily="34" charset="0"/>
              <a:buChar char="•"/>
            </a:pPr>
            <a:r>
              <a:rPr lang="en-US" dirty="0"/>
              <a:t>Dec 2004 - Google releases papers with MapReduce</a:t>
            </a:r>
          </a:p>
          <a:p>
            <a:pPr marL="635505" lvl="1" indent="-173320">
              <a:buFont typeface="Arial" panose="020B0604020202020204" pitchFamily="34" charset="0"/>
              <a:buChar char="•"/>
            </a:pPr>
            <a:r>
              <a:rPr lang="en-US" dirty="0"/>
              <a:t>2005 - </a:t>
            </a:r>
            <a:r>
              <a:rPr lang="en-US" dirty="0" err="1"/>
              <a:t>Nutch</a:t>
            </a:r>
            <a:r>
              <a:rPr lang="en-US" dirty="0"/>
              <a:t> used GFS and MapReduce to perform operations</a:t>
            </a:r>
          </a:p>
          <a:p>
            <a:pPr marL="635505" lvl="1" indent="-173320">
              <a:buFont typeface="Arial" panose="020B0604020202020204" pitchFamily="34" charset="0"/>
              <a:buChar char="•"/>
            </a:pPr>
            <a:r>
              <a:rPr lang="en-US" dirty="0"/>
              <a:t>2006 - Yahoo! created Hadoop based on GFS and MapReduce (with Doug Cutting and team)</a:t>
            </a:r>
          </a:p>
          <a:p>
            <a:pPr marL="635505" lvl="1" indent="-173320">
              <a:buFont typeface="Arial" panose="020B0604020202020204" pitchFamily="34" charset="0"/>
              <a:buChar char="•"/>
            </a:pPr>
            <a:r>
              <a:rPr lang="en-US" dirty="0"/>
              <a:t>2007 - Yahoo started using Hadoop on a 1000 node cluster</a:t>
            </a:r>
          </a:p>
          <a:p>
            <a:pPr marL="635505" lvl="1" indent="-173320">
              <a:buFont typeface="Arial" panose="020B0604020202020204" pitchFamily="34" charset="0"/>
              <a:buChar char="•"/>
            </a:pPr>
            <a:r>
              <a:rPr lang="en-US" dirty="0"/>
              <a:t>Jan 2008 - Apache took over Hadoop</a:t>
            </a:r>
          </a:p>
          <a:p>
            <a:pPr marL="635505" lvl="1" indent="-173320">
              <a:buFont typeface="Arial" panose="020B0604020202020204" pitchFamily="34" charset="0"/>
              <a:buChar char="•"/>
            </a:pPr>
            <a:r>
              <a:rPr lang="en-US" dirty="0"/>
              <a:t>Jul 2008 - Tested a 4000 node cluster with Hadoop successfully</a:t>
            </a:r>
          </a:p>
          <a:p>
            <a:pPr marL="635505" lvl="1" indent="-173320">
              <a:buFont typeface="Arial" panose="020B0604020202020204" pitchFamily="34" charset="0"/>
              <a:buChar char="•"/>
            </a:pPr>
            <a:r>
              <a:rPr lang="en-US" dirty="0"/>
              <a:t>2009 - Hadoop successfully sorted a petabyte of data in less than 17 hours to handle billions of searches and indexing millions of web pages.</a:t>
            </a:r>
          </a:p>
          <a:p>
            <a:pPr marL="635505" lvl="1" indent="-173320">
              <a:buFont typeface="Arial" panose="020B0604020202020204" pitchFamily="34" charset="0"/>
              <a:buChar char="•"/>
            </a:pPr>
            <a:r>
              <a:rPr lang="en-US" dirty="0"/>
              <a:t>2011 - IBM releases </a:t>
            </a:r>
            <a:r>
              <a:rPr lang="en-US" dirty="0" err="1"/>
              <a:t>BigInsights</a:t>
            </a:r>
            <a:r>
              <a:rPr lang="en-US" dirty="0"/>
              <a:t> based on Hadoop 0.23</a:t>
            </a:r>
          </a:p>
          <a:p>
            <a:pPr marL="635505" lvl="1" indent="-173320">
              <a:buFont typeface="Arial" panose="020B0604020202020204" pitchFamily="34" charset="0"/>
              <a:buChar char="•"/>
            </a:pPr>
            <a:r>
              <a:rPr lang="en-US" dirty="0"/>
              <a:t>2011 June - Hortonworks founded in Santa Clara, CA</a:t>
            </a:r>
          </a:p>
          <a:p>
            <a:pPr marL="635505" lvl="1" indent="-173320">
              <a:buFont typeface="Arial" panose="020B0604020202020204" pitchFamily="34" charset="0"/>
              <a:buChar char="•"/>
            </a:pPr>
            <a:r>
              <a:rPr lang="en-US" dirty="0"/>
              <a:t>Dec 2011 - Hadoop releases version 1.0</a:t>
            </a:r>
          </a:p>
          <a:p>
            <a:pPr marL="635505" lvl="1" indent="-173320">
              <a:buFont typeface="Arial" panose="020B0604020202020204" pitchFamily="34" charset="0"/>
              <a:buChar char="•"/>
            </a:pPr>
            <a:r>
              <a:rPr lang="en-US" dirty="0"/>
              <a:t>Aug 2013 - Version 2.0.6 is available</a:t>
            </a:r>
          </a:p>
          <a:p>
            <a:endParaRPr lang="en-US" dirty="0"/>
          </a:p>
          <a:p>
            <a:r>
              <a:rPr lang="en-US" dirty="0"/>
              <a:t>A more detailed history can be found at:</a:t>
            </a:r>
          </a:p>
          <a:p>
            <a:endParaRPr lang="en-US" dirty="0"/>
          </a:p>
          <a:p>
            <a:r>
              <a:rPr lang="en-US" dirty="0"/>
              <a:t>	- https://gigaom.com/2013/03/04/the-history-of-hadoop-from-4-nodes-to-the-future-of-data/</a:t>
            </a:r>
          </a:p>
          <a:p>
            <a:endParaRPr lang="en-US" dirty="0"/>
          </a:p>
          <a:p>
            <a:r>
              <a:rPr lang="en-US" dirty="0"/>
              <a:t>When the seeds of Hadoop were first planted in 2002, the world just wanted a better open-source search engine. So then-Internet Archive search director Doug Cutting and University of Washington graduate student Mike </a:t>
            </a:r>
            <a:r>
              <a:rPr lang="en-US" dirty="0" err="1"/>
              <a:t>Cafarella</a:t>
            </a:r>
            <a:r>
              <a:rPr lang="en-US" dirty="0"/>
              <a:t> set out to build it. They called their project </a:t>
            </a:r>
            <a:r>
              <a:rPr lang="en-US" dirty="0" err="1"/>
              <a:t>Nutch</a:t>
            </a:r>
            <a:r>
              <a:rPr lang="en-US" dirty="0"/>
              <a:t> and it was designed with that era’s web in mind.</a:t>
            </a:r>
          </a:p>
          <a:p>
            <a:endParaRPr lang="en-US" dirty="0"/>
          </a:p>
          <a:p>
            <a:r>
              <a:rPr lang="en-US" dirty="0"/>
              <a:t>Looking back on it today, early iterations of </a:t>
            </a:r>
            <a:r>
              <a:rPr lang="en-US" dirty="0" err="1"/>
              <a:t>Nutch</a:t>
            </a:r>
            <a:r>
              <a:rPr lang="en-US" dirty="0"/>
              <a:t> were kind of laughable. About a year into their work on it, Cutting and </a:t>
            </a:r>
            <a:r>
              <a:rPr lang="en-US" dirty="0" err="1"/>
              <a:t>Cafarella</a:t>
            </a:r>
            <a:r>
              <a:rPr lang="en-US" dirty="0"/>
              <a:t> thought things were going pretty well because </a:t>
            </a:r>
            <a:r>
              <a:rPr lang="en-US" dirty="0" err="1"/>
              <a:t>Nutch</a:t>
            </a:r>
            <a:r>
              <a:rPr lang="en-US" dirty="0"/>
              <a:t> was already able to crawl and index hundreds of millions of pages. “At the time, when we started, we were sort of thinking that a web search engine was around a billion pages,” Cutting explained to me, “so we were getting up there.”</a:t>
            </a:r>
          </a:p>
          <a:p>
            <a:endParaRPr lang="en-US" dirty="0"/>
          </a:p>
          <a:p>
            <a:r>
              <a:rPr lang="en-US" dirty="0"/>
              <a:t>There are now about 700 million web sites and, according to </a:t>
            </a:r>
            <a:r>
              <a:rPr lang="en-US" i="1" dirty="0" err="1"/>
              <a:t>Wired</a:t>
            </a:r>
            <a:r>
              <a:rPr lang="en-US" dirty="0" err="1"/>
              <a:t>’s</a:t>
            </a:r>
            <a:r>
              <a:rPr lang="en-US" dirty="0"/>
              <a:t> Kevin Kelly, well over a trillion web pages.</a:t>
            </a:r>
          </a:p>
          <a:p>
            <a:endParaRPr lang="en-US" dirty="0"/>
          </a:p>
          <a:p>
            <a:r>
              <a:rPr lang="en-US" dirty="0"/>
              <a:t>But getting </a:t>
            </a:r>
            <a:r>
              <a:rPr lang="en-US" dirty="0" err="1"/>
              <a:t>Nutch</a:t>
            </a:r>
            <a:r>
              <a:rPr lang="en-US" dirty="0"/>
              <a:t> to work wasn’t easy. It could only run across a handful of machines, and someone had to watch it around the clock to make sure it didn’t fall down.</a:t>
            </a:r>
          </a:p>
          <a:p>
            <a:endParaRPr lang="en-US" dirty="0"/>
          </a:p>
          <a:p>
            <a:r>
              <a:rPr lang="en-US" dirty="0"/>
              <a:t>“I remember working on it for several months, being quite proud of what we had been doing, and then the Google File System paper came out and I realized ‘Oh, that’s a much better way of doing it. We should do it that way,'” reminisced </a:t>
            </a:r>
            <a:r>
              <a:rPr lang="en-US" dirty="0" err="1"/>
              <a:t>Cafarella</a:t>
            </a:r>
            <a:r>
              <a:rPr lang="en-US" dirty="0"/>
              <a:t>. “Then, by the time we had a first working version, the MapReduce paper came out and that seemed like a pretty good idea, too.”</a:t>
            </a:r>
          </a:p>
          <a:p>
            <a:endParaRPr lang="en-US" dirty="0"/>
          </a:p>
          <a:p>
            <a:r>
              <a:rPr lang="en-US" dirty="0"/>
              <a:t>Google released the </a:t>
            </a:r>
            <a:r>
              <a:rPr lang="en-US" dirty="0">
                <a:hlinkClick r:id="rId3"/>
              </a:rPr>
              <a:t>Google File System paper</a:t>
            </a:r>
            <a:r>
              <a:rPr lang="en-US" dirty="0"/>
              <a:t> in October 2003 and the </a:t>
            </a:r>
            <a:r>
              <a:rPr lang="en-US" dirty="0">
                <a:hlinkClick r:id="rId4"/>
              </a:rPr>
              <a:t>MapReduce paper</a:t>
            </a:r>
            <a:r>
              <a:rPr lang="en-US" dirty="0"/>
              <a:t> in December 2004. The latter would prove especially revelatory to the two engineers building </a:t>
            </a:r>
            <a:r>
              <a:rPr lang="en-US" dirty="0" err="1"/>
              <a:t>Nutch</a:t>
            </a:r>
            <a:r>
              <a:rPr lang="en-US" dirty="0"/>
              <a:t>.</a:t>
            </a:r>
          </a:p>
          <a:p>
            <a:endParaRPr lang="en-US" dirty="0"/>
          </a:p>
          <a:p>
            <a:r>
              <a:rPr lang="en-US" dirty="0"/>
              <a:t>“What they spent a lot of time doing was generalizing this into a framework that automated all these steps that we were doing manually,” Cutting explained.</a:t>
            </a:r>
          </a:p>
          <a:p>
            <a:endParaRPr lang="en-US" dirty="0"/>
          </a:p>
          <a:p>
            <a:r>
              <a:rPr lang="en-US" dirty="0"/>
              <a:t>References:</a:t>
            </a:r>
          </a:p>
          <a:p>
            <a:endParaRPr lang="en-US" dirty="0"/>
          </a:p>
          <a:p>
            <a:pPr marL="635505" lvl="1" indent="-173320">
              <a:buFont typeface="Arial" panose="020B0604020202020204" pitchFamily="34" charset="0"/>
              <a:buChar char="•"/>
            </a:pPr>
            <a:r>
              <a:rPr lang="en-US" dirty="0"/>
              <a:t>Google’s Paper on Big Table: </a:t>
            </a:r>
            <a:r>
              <a:rPr lang="en-US" u="sng" dirty="0">
                <a:hlinkClick r:id="rId5"/>
              </a:rPr>
              <a:t>http://research.google.com/archive/bigtable.html</a:t>
            </a:r>
            <a:r>
              <a:rPr lang="en-US" dirty="0"/>
              <a:t> </a:t>
            </a:r>
          </a:p>
          <a:p>
            <a:pPr marL="635505" lvl="1" indent="-173320">
              <a:buFont typeface="Arial" panose="020B0604020202020204" pitchFamily="34" charset="0"/>
              <a:buChar char="•"/>
            </a:pPr>
            <a:endParaRPr lang="en-US" dirty="0"/>
          </a:p>
          <a:p>
            <a:pPr marL="635505" lvl="1" indent="-173320">
              <a:buFont typeface="Arial" panose="020B0604020202020204" pitchFamily="34" charset="0"/>
              <a:buChar char="•"/>
            </a:pPr>
            <a:r>
              <a:rPr lang="en-US" dirty="0"/>
              <a:t>Google’s Paper on MapReduce: </a:t>
            </a:r>
            <a:r>
              <a:rPr lang="en-US" u="sng" dirty="0">
                <a:hlinkClick r:id="rId4"/>
              </a:rPr>
              <a:t>http://research.google.com/archive/mapreduce.html</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ctr" defTabSz="930275" rtl="0" eaLnBrk="0" fontAlgn="base" latinLnBrk="0" hangingPunct="0">
              <a:lnSpc>
                <a:spcPct val="100000"/>
              </a:lnSpc>
              <a:spcBef>
                <a:spcPct val="0"/>
              </a:spcBef>
              <a:spcAft>
                <a:spcPct val="0"/>
              </a:spcAft>
              <a:buClrTx/>
              <a:buSzTx/>
              <a:buFontTx/>
              <a:buNone/>
              <a:tabLst/>
              <a:defRPr/>
            </a:pPr>
            <a:fld id="{1F38287C-A914-47C9-8DDB-36E2474D0498}" type="slidenum">
              <a:rPr kumimoji="0" lang="en-US" sz="1200" b="1" i="0" u="none" strike="noStrike" kern="1200" cap="none" spc="0" normalizeH="0" baseline="0" noProof="0" smtClean="0">
                <a:ln>
                  <a:noFill/>
                </a:ln>
                <a:solidFill>
                  <a:srgbClr val="CC0000"/>
                </a:solidFill>
                <a:effectLst/>
                <a:uLnTx/>
                <a:uFillTx/>
                <a:latin typeface="Arial" charset="0"/>
                <a:ea typeface="+mn-ea"/>
                <a:cs typeface="+mn-cs"/>
              </a:rPr>
              <a:pPr marL="0" marR="0" lvl="0" indent="0" algn="ctr" defTabSz="930275" rtl="0" eaLnBrk="0" fontAlgn="base" latinLnBrk="0" hangingPunct="0">
                <a:lnSpc>
                  <a:spcPct val="100000"/>
                </a:lnSpc>
                <a:spcBef>
                  <a:spcPct val="0"/>
                </a:spcBef>
                <a:spcAft>
                  <a:spcPct val="0"/>
                </a:spcAft>
                <a:buClrTx/>
                <a:buSzTx/>
                <a:buFontTx/>
                <a:buNone/>
                <a:tabLst/>
                <a:defRPr/>
              </a:pPr>
              <a:t>48</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5426029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fear is a fragmentation of Hadoop similar to what happened to the Unix operating system in the 1990s. Already, Cloudera, Hortonworks, EMC </a:t>
            </a:r>
            <a:r>
              <a:rPr lang="en-US" dirty="0" err="1"/>
              <a:t>Greenplum</a:t>
            </a:r>
            <a:r>
              <a:rPr lang="en-US" dirty="0"/>
              <a:t>, </a:t>
            </a:r>
            <a:r>
              <a:rPr lang="en-US" dirty="0" err="1"/>
              <a:t>MapR</a:t>
            </a:r>
            <a:r>
              <a:rPr lang="en-US" dirty="0"/>
              <a:t>, Intel and IBM (and, in a way, Amazon Web Services) sell foundational-level Hadoop distributions that vary from one another and from Apache Hadoop in significant ways. </a:t>
            </a:r>
            <a:r>
              <a:rPr lang="en-US" dirty="0" err="1"/>
              <a:t>Facebook,Twitter</a:t>
            </a:r>
            <a:r>
              <a:rPr lang="en-US" dirty="0"/>
              <a:t>, </a:t>
            </a:r>
            <a:r>
              <a:rPr lang="en-US" dirty="0" err="1"/>
              <a:t>Quantcast</a:t>
            </a:r>
            <a:r>
              <a:rPr lang="en-US" dirty="0"/>
              <a:t> and other web companies also do their own open source work and often release it into open source via </a:t>
            </a:r>
            <a:r>
              <a:rPr lang="en-US" dirty="0" err="1"/>
              <a:t>Github</a:t>
            </a:r>
            <a:r>
              <a:rPr lang="en-US" dirty="0"/>
              <a:t>.</a:t>
            </a:r>
          </a:p>
          <a:p>
            <a:endParaRPr lang="en-US" dirty="0"/>
          </a:p>
          <a:p>
            <a:r>
              <a:rPr lang="en-US" dirty="0"/>
              <a:t>The companies involved haven’t always done their best to quell these fears. Hortonworks and Cloudera have engaged in very public disputes over who the real open source champion is and whose employees have been more integral to the development of Apache Hadoop. And both of those companies are quick to point the finger at other companies they claim are doing Hadoop a disservice by developing proprietary software at the MapReduce and HDFS levels.</a:t>
            </a:r>
          </a:p>
          <a:p>
            <a:endParaRPr lang="en-US" dirty="0"/>
          </a:p>
        </p:txBody>
      </p:sp>
      <p:sp>
        <p:nvSpPr>
          <p:cNvPr id="4" name="Slide Number Placeholder 3"/>
          <p:cNvSpPr>
            <a:spLocks noGrp="1"/>
          </p:cNvSpPr>
          <p:nvPr>
            <p:ph type="sldNum" sz="quarter" idx="10"/>
          </p:nvPr>
        </p:nvSpPr>
        <p:spPr/>
        <p:txBody>
          <a:bodyPr/>
          <a:lstStyle/>
          <a:p>
            <a:pPr marL="0" marR="0" lvl="0" indent="0" algn="ctr" defTabSz="930275" rtl="0" eaLnBrk="0" fontAlgn="base" latinLnBrk="0" hangingPunct="0">
              <a:lnSpc>
                <a:spcPct val="100000"/>
              </a:lnSpc>
              <a:spcBef>
                <a:spcPct val="0"/>
              </a:spcBef>
              <a:spcAft>
                <a:spcPct val="0"/>
              </a:spcAft>
              <a:buClrTx/>
              <a:buSzTx/>
              <a:buFontTx/>
              <a:buNone/>
              <a:tabLst/>
              <a:defRPr/>
            </a:pPr>
            <a:fld id="{1F38287C-A914-47C9-8DDB-36E2474D0498}" type="slidenum">
              <a:rPr kumimoji="0" lang="en-US" sz="1200" b="1" i="0" u="none" strike="noStrike" kern="1200" cap="none" spc="0" normalizeH="0" baseline="0" noProof="0" smtClean="0">
                <a:ln>
                  <a:noFill/>
                </a:ln>
                <a:solidFill>
                  <a:srgbClr val="CC0000"/>
                </a:solidFill>
                <a:effectLst/>
                <a:uLnTx/>
                <a:uFillTx/>
                <a:latin typeface="Arial" charset="0"/>
                <a:ea typeface="+mn-ea"/>
                <a:cs typeface="+mn-cs"/>
              </a:rPr>
              <a:pPr marL="0" marR="0" lvl="0" indent="0" algn="ctr" defTabSz="930275" rtl="0" eaLnBrk="0" fontAlgn="base" latinLnBrk="0" hangingPunct="0">
                <a:lnSpc>
                  <a:spcPct val="100000"/>
                </a:lnSpc>
                <a:spcBef>
                  <a:spcPct val="0"/>
                </a:spcBef>
                <a:spcAft>
                  <a:spcPct val="0"/>
                </a:spcAft>
                <a:buClrTx/>
                <a:buSzTx/>
                <a:buFontTx/>
                <a:buNone/>
                <a:tabLst/>
                <a:defRPr/>
              </a:pPr>
              <a:t>49</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601405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ctr" defTabSz="930275" rtl="0" eaLnBrk="0" fontAlgn="base" latinLnBrk="0" hangingPunct="0">
              <a:lnSpc>
                <a:spcPct val="100000"/>
              </a:lnSpc>
              <a:spcBef>
                <a:spcPct val="0"/>
              </a:spcBef>
              <a:spcAft>
                <a:spcPct val="0"/>
              </a:spcAft>
              <a:buClrTx/>
              <a:buSzTx/>
              <a:buFontTx/>
              <a:buNone/>
              <a:tabLst/>
              <a:defRPr/>
            </a:pPr>
            <a:fld id="{1F38287C-A914-47C9-8DDB-36E2474D0498}" type="slidenum">
              <a:rPr kumimoji="0" lang="en-US" sz="1200" b="1" i="0" u="none" strike="noStrike" kern="1200" cap="none" spc="0" normalizeH="0" baseline="0" noProof="0" smtClean="0">
                <a:ln>
                  <a:noFill/>
                </a:ln>
                <a:solidFill>
                  <a:srgbClr val="CC0000"/>
                </a:solidFill>
                <a:effectLst/>
                <a:uLnTx/>
                <a:uFillTx/>
                <a:latin typeface="Arial" charset="0"/>
                <a:ea typeface="+mn-ea"/>
                <a:cs typeface="+mn-cs"/>
              </a:rPr>
              <a:pPr marL="0" marR="0" lvl="0" indent="0" algn="ctr" defTabSz="930275" rtl="0" eaLnBrk="0" fontAlgn="base" latinLnBrk="0" hangingPunct="0">
                <a:lnSpc>
                  <a:spcPct val="100000"/>
                </a:lnSpc>
                <a:spcBef>
                  <a:spcPct val="0"/>
                </a:spcBef>
                <a:spcAft>
                  <a:spcPct val="0"/>
                </a:spcAft>
                <a:buClrTx/>
                <a:buSzTx/>
                <a:buFontTx/>
                <a:buNone/>
                <a:tabLst/>
                <a:defRPr/>
              </a:pPr>
              <a:t>5</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5660387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4302" indent="-234302"/>
            <a:r>
              <a:rPr lang="en-US" altLang="en-US" dirty="0">
                <a:latin typeface="Times New Roman" panose="02020603050405020304" pitchFamily="18" charset="0"/>
              </a:rPr>
              <a:t>There are two key components or aspects of Hadoop that are important to understand: </a:t>
            </a:r>
          </a:p>
          <a:p>
            <a:pPr marL="234302" indent="-234302"/>
            <a:endParaRPr lang="en-US" altLang="en-US" dirty="0">
              <a:latin typeface="Times New Roman" panose="02020603050405020304" pitchFamily="18" charset="0"/>
            </a:endParaRPr>
          </a:p>
          <a:p>
            <a:pPr marL="231093" indent="-231093">
              <a:buFont typeface="+mj-lt"/>
              <a:buAutoNum type="arabicPeriod"/>
            </a:pPr>
            <a:r>
              <a:rPr lang="en-US" altLang="en-US" dirty="0">
                <a:latin typeface="Times New Roman" panose="02020603050405020304" pitchFamily="18" charset="0"/>
              </a:rPr>
              <a:t>MapReduce is a software framework introduced by Google to support distributed computing on large data sets of clusters of computers. </a:t>
            </a:r>
            <a:br>
              <a:rPr lang="en-US" altLang="en-US" dirty="0">
                <a:latin typeface="Times New Roman" panose="02020603050405020304" pitchFamily="18" charset="0"/>
              </a:rPr>
            </a:br>
            <a:endParaRPr lang="en-US" altLang="en-US" dirty="0">
              <a:latin typeface="Times New Roman" panose="02020603050405020304" pitchFamily="18" charset="0"/>
            </a:endParaRPr>
          </a:p>
          <a:p>
            <a:pPr marL="231093" indent="-231093">
              <a:buFont typeface="+mj-lt"/>
              <a:buAutoNum type="arabicPeriod"/>
            </a:pPr>
            <a:r>
              <a:rPr lang="en-US" altLang="en-US" dirty="0">
                <a:latin typeface="Times New Roman" panose="02020603050405020304" pitchFamily="18" charset="0"/>
              </a:rPr>
              <a:t>The Hadoop Distributed File System (HDFS) is where Hadoop stores its data.  This file system spans all the nodes in a cluster.  Effectively, HDFS links together the data that resides on many local nodes, making the data part of one big file system. You can use other file systems with Hadoop (e.g., </a:t>
            </a:r>
            <a:r>
              <a:rPr lang="en-US" altLang="en-US" dirty="0" err="1">
                <a:latin typeface="Times New Roman" panose="02020603050405020304" pitchFamily="18" charset="0"/>
              </a:rPr>
              <a:t>MapR’s</a:t>
            </a:r>
            <a:r>
              <a:rPr lang="en-US" altLang="en-US" dirty="0">
                <a:latin typeface="Times New Roman" panose="02020603050405020304" pitchFamily="18" charset="0"/>
              </a:rPr>
              <a:t> </a:t>
            </a:r>
            <a:r>
              <a:rPr lang="en-US" altLang="en-US" dirty="0" err="1">
                <a:latin typeface="Times New Roman" panose="02020603050405020304" pitchFamily="18" charset="0"/>
              </a:rPr>
              <a:t>MapRFS</a:t>
            </a:r>
            <a:r>
              <a:rPr lang="en-US" altLang="en-US" dirty="0">
                <a:latin typeface="Times New Roman" panose="02020603050405020304" pitchFamily="18" charset="0"/>
              </a:rPr>
              <a:t>,</a:t>
            </a:r>
            <a:r>
              <a:rPr lang="en-US" altLang="en-US" baseline="0" dirty="0">
                <a:latin typeface="Times New Roman" panose="02020603050405020304" pitchFamily="18" charset="0"/>
              </a:rPr>
              <a:t> IBM’s Spectrum Scale [formerly known as GPFS = General Parallel File System])</a:t>
            </a:r>
            <a:r>
              <a:rPr lang="en-US" altLang="en-US" dirty="0">
                <a:latin typeface="Times New Roman" panose="02020603050405020304" pitchFamily="18" charset="0"/>
              </a:rPr>
              <a:t>, but HDFS is quite common. </a:t>
            </a:r>
          </a:p>
          <a:p>
            <a:pPr marL="231093" indent="-231093">
              <a:buFont typeface="+mj-lt"/>
              <a:buAutoNum type="arabicPeriod"/>
            </a:pPr>
            <a:endParaRPr lang="en-US" altLang="en-US" dirty="0">
              <a:latin typeface="Times New Roman" panose="02020603050405020304" pitchFamily="18" charset="0"/>
            </a:endParaRPr>
          </a:p>
          <a:p>
            <a:r>
              <a:rPr lang="en-US" altLang="en-US" dirty="0">
                <a:latin typeface="Times New Roman" panose="02020603050405020304" pitchFamily="18" charset="0"/>
              </a:rPr>
              <a:t>References:</a:t>
            </a:r>
          </a:p>
          <a:p>
            <a:endParaRPr lang="en-US" altLang="en-US" dirty="0">
              <a:latin typeface="Times New Roman" panose="02020603050405020304" pitchFamily="18" charset="0"/>
            </a:endParaRPr>
          </a:p>
          <a:p>
            <a:pPr marL="635505" lvl="1" indent="-173320">
              <a:buFont typeface="Arial" panose="020B0604020202020204" pitchFamily="34" charset="0"/>
              <a:buChar char="•"/>
            </a:pPr>
            <a:r>
              <a:rPr lang="en-US" altLang="en-US" dirty="0">
                <a:latin typeface="Times New Roman" panose="02020603050405020304" pitchFamily="18" charset="0"/>
              </a:rPr>
              <a:t>http://info.mapr.com/Hadoop_Buyers_Guide_2015.html   </a:t>
            </a:r>
          </a:p>
          <a:p>
            <a:pPr marL="635505" lvl="1" indent="-173320">
              <a:buFont typeface="Arial" panose="020B0604020202020204" pitchFamily="34" charset="0"/>
              <a:buChar char="•"/>
            </a:pPr>
            <a:r>
              <a:rPr lang="en-US" altLang="en-US" dirty="0">
                <a:latin typeface="Times New Roman" panose="02020603050405020304" pitchFamily="18" charset="0"/>
              </a:rPr>
              <a:t>http://www.redbooks.ibm.com/abstracts/sg248254.html</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ctr" defTabSz="930275" rtl="0" eaLnBrk="0" fontAlgn="base" latinLnBrk="0" hangingPunct="0">
              <a:lnSpc>
                <a:spcPct val="100000"/>
              </a:lnSpc>
              <a:spcBef>
                <a:spcPct val="0"/>
              </a:spcBef>
              <a:spcAft>
                <a:spcPct val="0"/>
              </a:spcAft>
              <a:buClrTx/>
              <a:buSzTx/>
              <a:buFontTx/>
              <a:buNone/>
              <a:tabLst/>
              <a:defRPr/>
            </a:pPr>
            <a:fld id="{1F38287C-A914-47C9-8DDB-36E2474D0498}" type="slidenum">
              <a:rPr kumimoji="0" lang="en-US" sz="1200" b="1" i="0" u="none" strike="noStrike" kern="1200" cap="none" spc="0" normalizeH="0" baseline="0" noProof="0" smtClean="0">
                <a:ln>
                  <a:noFill/>
                </a:ln>
                <a:solidFill>
                  <a:srgbClr val="CC0000"/>
                </a:solidFill>
                <a:effectLst/>
                <a:uLnTx/>
                <a:uFillTx/>
                <a:latin typeface="Arial" charset="0"/>
                <a:ea typeface="+mn-ea"/>
                <a:cs typeface="+mn-cs"/>
              </a:rPr>
              <a:pPr marL="0" marR="0" lvl="0" indent="0" algn="ctr" defTabSz="930275" rtl="0" eaLnBrk="0" fontAlgn="base" latinLnBrk="0" hangingPunct="0">
                <a:lnSpc>
                  <a:spcPct val="100000"/>
                </a:lnSpc>
                <a:spcBef>
                  <a:spcPct val="0"/>
                </a:spcBef>
                <a:spcAft>
                  <a:spcPct val="0"/>
                </a:spcAft>
                <a:buClrTx/>
                <a:buSzTx/>
                <a:buFontTx/>
                <a:buNone/>
                <a:tabLst/>
                <a:defRPr/>
              </a:pPr>
              <a:t>50</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973074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ctr" defTabSz="930275" rtl="0" eaLnBrk="0" fontAlgn="base" latinLnBrk="0" hangingPunct="0">
              <a:lnSpc>
                <a:spcPct val="100000"/>
              </a:lnSpc>
              <a:spcBef>
                <a:spcPct val="0"/>
              </a:spcBef>
              <a:spcAft>
                <a:spcPct val="0"/>
              </a:spcAft>
              <a:buClrTx/>
              <a:buSzTx/>
              <a:buFontTx/>
              <a:buNone/>
              <a:tabLst/>
              <a:defRPr/>
            </a:pPr>
            <a:fld id="{1F38287C-A914-47C9-8DDB-36E2474D0498}" type="slidenum">
              <a:rPr kumimoji="0" lang="en-US" sz="1200" b="1" i="0" u="none" strike="noStrike" kern="1200" cap="none" spc="0" normalizeH="0" baseline="0" noProof="0" smtClean="0">
                <a:ln>
                  <a:noFill/>
                </a:ln>
                <a:solidFill>
                  <a:srgbClr val="CC0000"/>
                </a:solidFill>
                <a:effectLst/>
                <a:uLnTx/>
                <a:uFillTx/>
                <a:latin typeface="Arial" charset="0"/>
                <a:ea typeface="+mn-ea"/>
                <a:cs typeface="+mn-cs"/>
              </a:rPr>
              <a:pPr marL="0" marR="0" lvl="0" indent="0" algn="ctr" defTabSz="930275" rtl="0" eaLnBrk="0" fontAlgn="base" latinLnBrk="0" hangingPunct="0">
                <a:lnSpc>
                  <a:spcPct val="100000"/>
                </a:lnSpc>
                <a:spcBef>
                  <a:spcPct val="0"/>
                </a:spcBef>
                <a:spcAft>
                  <a:spcPct val="0"/>
                </a:spcAft>
                <a:buClrTx/>
                <a:buSzTx/>
                <a:buFontTx/>
                <a:buNone/>
                <a:tabLst/>
                <a:defRPr/>
              </a:pPr>
              <a:t>51</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9781708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ctr" defTabSz="930275" rtl="0" eaLnBrk="0" fontAlgn="base" latinLnBrk="0" hangingPunct="0">
              <a:lnSpc>
                <a:spcPct val="100000"/>
              </a:lnSpc>
              <a:spcBef>
                <a:spcPct val="0"/>
              </a:spcBef>
              <a:spcAft>
                <a:spcPct val="0"/>
              </a:spcAft>
              <a:buClrTx/>
              <a:buSzTx/>
              <a:buFontTx/>
              <a:buNone/>
              <a:tabLst/>
              <a:defRPr/>
            </a:pPr>
            <a:fld id="{1F38287C-A914-47C9-8DDB-36E2474D0498}" type="slidenum">
              <a:rPr kumimoji="0" lang="en-US" sz="1200" b="1" i="0" u="none" strike="noStrike" kern="1200" cap="none" spc="0" normalizeH="0" baseline="0" noProof="0" smtClean="0">
                <a:ln>
                  <a:noFill/>
                </a:ln>
                <a:solidFill>
                  <a:srgbClr val="CC0000"/>
                </a:solidFill>
                <a:effectLst/>
                <a:uLnTx/>
                <a:uFillTx/>
                <a:latin typeface="Arial" charset="0"/>
                <a:ea typeface="+mn-ea"/>
                <a:cs typeface="+mn-cs"/>
              </a:rPr>
              <a:pPr marL="0" marR="0" lvl="0" indent="0" algn="ctr" defTabSz="930275" rtl="0" eaLnBrk="0" fontAlgn="base" latinLnBrk="0" hangingPunct="0">
                <a:lnSpc>
                  <a:spcPct val="100000"/>
                </a:lnSpc>
                <a:spcBef>
                  <a:spcPct val="0"/>
                </a:spcBef>
                <a:spcAft>
                  <a:spcPct val="0"/>
                </a:spcAft>
                <a:buClrTx/>
                <a:buSzTx/>
                <a:buFontTx/>
                <a:buNone/>
                <a:tabLst/>
                <a:defRPr/>
              </a:pPr>
              <a:t>52</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0624576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ctr" defTabSz="930275" rtl="0" eaLnBrk="0" fontAlgn="base" latinLnBrk="0" hangingPunct="0">
              <a:lnSpc>
                <a:spcPct val="100000"/>
              </a:lnSpc>
              <a:spcBef>
                <a:spcPct val="0"/>
              </a:spcBef>
              <a:spcAft>
                <a:spcPct val="0"/>
              </a:spcAft>
              <a:buClrTx/>
              <a:buSzTx/>
              <a:buFontTx/>
              <a:buNone/>
              <a:tabLst/>
              <a:defRPr/>
            </a:pPr>
            <a:fld id="{1F38287C-A914-47C9-8DDB-36E2474D0498}" type="slidenum">
              <a:rPr kumimoji="0" lang="en-US" sz="1200" b="1" i="0" u="none" strike="noStrike" kern="1200" cap="none" spc="0" normalizeH="0" baseline="0" noProof="0" smtClean="0">
                <a:ln>
                  <a:noFill/>
                </a:ln>
                <a:solidFill>
                  <a:srgbClr val="CC0000"/>
                </a:solidFill>
                <a:effectLst/>
                <a:uLnTx/>
                <a:uFillTx/>
                <a:latin typeface="Arial" charset="0"/>
                <a:ea typeface="+mn-ea"/>
                <a:cs typeface="+mn-cs"/>
              </a:rPr>
              <a:pPr marL="0" marR="0" lvl="0" indent="0" algn="ctr" defTabSz="930275" rtl="0" eaLnBrk="0" fontAlgn="base" latinLnBrk="0" hangingPunct="0">
                <a:lnSpc>
                  <a:spcPct val="100000"/>
                </a:lnSpc>
                <a:spcBef>
                  <a:spcPct val="0"/>
                </a:spcBef>
                <a:spcAft>
                  <a:spcPct val="0"/>
                </a:spcAft>
                <a:buClrTx/>
                <a:buSzTx/>
                <a:buFontTx/>
                <a:buNone/>
                <a:tabLst/>
                <a:defRPr/>
              </a:pPr>
              <a:t>53</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1302665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Partial Failure Support</a:t>
            </a:r>
          </a:p>
          <a:p>
            <a:endParaRPr lang="en-US" dirty="0"/>
          </a:p>
          <a:p>
            <a:pPr marL="635505" lvl="1" indent="-173320">
              <a:buFont typeface="Arial" panose="020B0604020202020204" pitchFamily="34" charset="0"/>
              <a:buChar char="•"/>
            </a:pPr>
            <a:r>
              <a:rPr lang="en-US" dirty="0"/>
              <a:t>Failure of a component should result in a graceful degradation of application performance, not complete failure of the entire system</a:t>
            </a:r>
          </a:p>
          <a:p>
            <a:endParaRPr lang="en-US" dirty="0"/>
          </a:p>
          <a:p>
            <a:r>
              <a:rPr lang="en-US" dirty="0"/>
              <a:t>Data Recoverability</a:t>
            </a:r>
          </a:p>
          <a:p>
            <a:endParaRPr lang="en-US" dirty="0"/>
          </a:p>
          <a:p>
            <a:pPr marL="635505" lvl="1" indent="-173320">
              <a:buFont typeface="Arial" panose="020B0604020202020204" pitchFamily="34" charset="0"/>
              <a:buChar char="•"/>
            </a:pPr>
            <a:r>
              <a:rPr lang="en-US" dirty="0"/>
              <a:t>If a component of the system fails, its workload should be assumed by  still-functioning units in the system - failure should not result in the loss of any data</a:t>
            </a:r>
          </a:p>
          <a:p>
            <a:endParaRPr lang="en-US" dirty="0"/>
          </a:p>
          <a:p>
            <a:r>
              <a:rPr lang="en-US" dirty="0"/>
              <a:t>Component Recovery </a:t>
            </a:r>
          </a:p>
          <a:p>
            <a:endParaRPr lang="en-US" dirty="0"/>
          </a:p>
          <a:p>
            <a:pPr marL="635505" lvl="1" indent="-173320">
              <a:buFont typeface="Arial" panose="020B0604020202020204" pitchFamily="34" charset="0"/>
              <a:buChar char="•"/>
            </a:pPr>
            <a:r>
              <a:rPr lang="en-US" dirty="0"/>
              <a:t>If a component of the system fails and then recovers, it should be able to  rejoin the system, without requiring a full restart of the entire system</a:t>
            </a:r>
          </a:p>
          <a:p>
            <a:pPr marL="635505" lvl="1" indent="-173320">
              <a:buFont typeface="Arial" panose="020B0604020202020204" pitchFamily="34" charset="0"/>
              <a:buChar char="•"/>
            </a:pPr>
            <a:endParaRPr lang="en-US" dirty="0"/>
          </a:p>
          <a:p>
            <a:r>
              <a:rPr lang="en-US" dirty="0"/>
              <a:t>Consistency</a:t>
            </a:r>
          </a:p>
          <a:p>
            <a:endParaRPr lang="en-US" dirty="0"/>
          </a:p>
          <a:p>
            <a:pPr marL="635505" lvl="1" indent="-173320">
              <a:buFont typeface="Arial" panose="020B0604020202020204" pitchFamily="34" charset="0"/>
              <a:buChar char="•"/>
            </a:pPr>
            <a:r>
              <a:rPr lang="en-US" dirty="0"/>
              <a:t>Component failures during execution of a job should not affect the  outcome of the job</a:t>
            </a:r>
          </a:p>
          <a:p>
            <a:endParaRPr lang="en-US" dirty="0"/>
          </a:p>
          <a:p>
            <a:r>
              <a:rPr lang="en-US" dirty="0"/>
              <a:t>Scalability</a:t>
            </a:r>
          </a:p>
          <a:p>
            <a:endParaRPr lang="en-US" dirty="0"/>
          </a:p>
          <a:p>
            <a:pPr marL="635505" lvl="1" indent="-173320">
              <a:buFont typeface="Arial" panose="020B0604020202020204" pitchFamily="34" charset="0"/>
              <a:buChar char="•"/>
            </a:pPr>
            <a:r>
              <a:rPr lang="en-US" dirty="0"/>
              <a:t>Adding load to the system should result in a graceful decline in performance of individual jobs, not failure of the system</a:t>
            </a:r>
          </a:p>
          <a:p>
            <a:pPr marL="635505" lvl="1" indent="-173320">
              <a:buFont typeface="Arial" panose="020B0604020202020204" pitchFamily="34" charset="0"/>
              <a:buChar char="•"/>
            </a:pPr>
            <a:endParaRPr lang="en-US" dirty="0"/>
          </a:p>
          <a:p>
            <a:pPr marL="635505" lvl="1" indent="-173320">
              <a:buFont typeface="Arial" panose="020B0604020202020204" pitchFamily="34" charset="0"/>
              <a:buChar char="•"/>
            </a:pPr>
            <a:r>
              <a:rPr lang="en-US" dirty="0"/>
              <a:t>Increasing resources should support a proportional increase in load  capacity</a:t>
            </a:r>
          </a:p>
          <a:p>
            <a:endParaRPr lang="en-US" dirty="0"/>
          </a:p>
          <a:p>
            <a:r>
              <a:rPr lang="en-US" dirty="0"/>
              <a:t>References:</a:t>
            </a:r>
          </a:p>
          <a:p>
            <a:endParaRPr lang="en-US" dirty="0"/>
          </a:p>
          <a:p>
            <a:pPr marL="635505" lvl="1" indent="-173320">
              <a:buFont typeface="Arial" panose="020B0604020202020204" pitchFamily="34" charset="0"/>
              <a:buChar char="•"/>
            </a:pPr>
            <a:r>
              <a:rPr lang="en-US" dirty="0"/>
              <a:t>Google File System (2003), aka </a:t>
            </a:r>
            <a:r>
              <a:rPr lang="en-US" dirty="0" err="1"/>
              <a:t>BigTable</a:t>
            </a:r>
            <a:r>
              <a:rPr lang="en-US" dirty="0"/>
              <a:t>:  http://research.google.com/archive/gfs.html</a:t>
            </a:r>
          </a:p>
          <a:p>
            <a:pPr marL="1092705" lvl="2" indent="-173320">
              <a:buFont typeface="Arial" panose="020B0604020202020204" pitchFamily="34" charset="0"/>
              <a:buChar char="•"/>
            </a:pPr>
            <a:r>
              <a:rPr lang="en-US" sz="1200" b="1" kern="1200" baseline="0" dirty="0" err="1">
                <a:solidFill>
                  <a:schemeClr val="tx1"/>
                </a:solidFill>
                <a:effectLst/>
                <a:latin typeface="Arial" charset="0"/>
                <a:ea typeface="+mn-ea"/>
                <a:cs typeface="+mn-cs"/>
              </a:rPr>
              <a:t>Bigtable</a:t>
            </a:r>
            <a:r>
              <a:rPr lang="en-US" sz="1200" b="1" kern="1200" baseline="0" dirty="0">
                <a:solidFill>
                  <a:schemeClr val="tx1"/>
                </a:solidFill>
                <a:effectLst/>
                <a:latin typeface="Arial" charset="0"/>
                <a:ea typeface="+mn-ea"/>
                <a:cs typeface="+mn-cs"/>
              </a:rPr>
              <a:t>: A Distributed Storage System for Structured Data</a:t>
            </a:r>
            <a:endParaRPr lang="en-US" dirty="0"/>
          </a:p>
          <a:p>
            <a:pPr marL="462186" lvl="1"/>
            <a:endParaRPr lang="en-US" dirty="0"/>
          </a:p>
          <a:p>
            <a:pPr marL="635505" lvl="1" indent="-173320">
              <a:buFont typeface="Arial" panose="020B0604020202020204" pitchFamily="34" charset="0"/>
              <a:buChar char="•"/>
            </a:pPr>
            <a:r>
              <a:rPr lang="en-US" dirty="0"/>
              <a:t>MapReduce (2004):  http://research.google.com/archive/mapreduce.html</a:t>
            </a:r>
          </a:p>
          <a:p>
            <a:pPr marL="1092705" lvl="2" indent="-173320">
              <a:buFont typeface="Arial" panose="020B0604020202020204" pitchFamily="34" charset="0"/>
              <a:buChar char="•"/>
            </a:pPr>
            <a:r>
              <a:rPr lang="en-US" sz="1200" b="1" kern="1200" baseline="0" dirty="0">
                <a:solidFill>
                  <a:schemeClr val="tx1"/>
                </a:solidFill>
                <a:effectLst/>
                <a:latin typeface="Arial" charset="0"/>
                <a:ea typeface="+mn-ea"/>
                <a:cs typeface="+mn-cs"/>
              </a:rPr>
              <a:t>MapReduce: Simplified Data Processing on Large Clusters</a:t>
            </a:r>
            <a:endParaRPr lang="en-US" dirty="0"/>
          </a:p>
        </p:txBody>
      </p:sp>
      <p:sp>
        <p:nvSpPr>
          <p:cNvPr id="4" name="Slide Number Placeholder 3"/>
          <p:cNvSpPr>
            <a:spLocks noGrp="1"/>
          </p:cNvSpPr>
          <p:nvPr>
            <p:ph type="sldNum" sz="quarter" idx="10"/>
          </p:nvPr>
        </p:nvSpPr>
        <p:spPr/>
        <p:txBody>
          <a:bodyPr/>
          <a:lstStyle/>
          <a:p>
            <a:pPr marL="0" marR="0" lvl="0" indent="0" algn="ctr" defTabSz="930275" rtl="0" eaLnBrk="0" fontAlgn="base" latinLnBrk="0" hangingPunct="0">
              <a:lnSpc>
                <a:spcPct val="100000"/>
              </a:lnSpc>
              <a:spcBef>
                <a:spcPct val="0"/>
              </a:spcBef>
              <a:spcAft>
                <a:spcPct val="0"/>
              </a:spcAft>
              <a:buClrTx/>
              <a:buSzTx/>
              <a:buFontTx/>
              <a:buNone/>
              <a:tabLst/>
              <a:defRPr/>
            </a:pPr>
            <a:fld id="{1F38287C-A914-47C9-8DDB-36E2474D0498}" type="slidenum">
              <a:rPr kumimoji="0" lang="en-US" sz="1200" b="1" i="0" u="none" strike="noStrike" kern="1200" cap="none" spc="0" normalizeH="0" baseline="0" noProof="0" smtClean="0">
                <a:ln>
                  <a:noFill/>
                </a:ln>
                <a:solidFill>
                  <a:srgbClr val="CC0000"/>
                </a:solidFill>
                <a:effectLst/>
                <a:uLnTx/>
                <a:uFillTx/>
                <a:latin typeface="Arial" charset="0"/>
                <a:ea typeface="+mn-ea"/>
                <a:cs typeface="+mn-cs"/>
              </a:rPr>
              <a:pPr marL="0" marR="0" lvl="0" indent="0" algn="ctr" defTabSz="930275" rtl="0" eaLnBrk="0" fontAlgn="base" latinLnBrk="0" hangingPunct="0">
                <a:lnSpc>
                  <a:spcPct val="100000"/>
                </a:lnSpc>
                <a:spcBef>
                  <a:spcPct val="0"/>
                </a:spcBef>
                <a:spcAft>
                  <a:spcPct val="0"/>
                </a:spcAft>
                <a:buClrTx/>
                <a:buSzTx/>
                <a:buFontTx/>
                <a:buNone/>
                <a:tabLst/>
                <a:defRPr/>
              </a:pPr>
              <a:t>54</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163091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ctr" defTabSz="930275" rtl="0" eaLnBrk="0" fontAlgn="base" latinLnBrk="0" hangingPunct="0">
              <a:lnSpc>
                <a:spcPct val="100000"/>
              </a:lnSpc>
              <a:spcBef>
                <a:spcPct val="0"/>
              </a:spcBef>
              <a:spcAft>
                <a:spcPct val="0"/>
              </a:spcAft>
              <a:buClrTx/>
              <a:buSzTx/>
              <a:buFontTx/>
              <a:buNone/>
              <a:tabLst/>
              <a:defRPr/>
            </a:pPr>
            <a:fld id="{1F38287C-A914-47C9-8DDB-36E2474D0498}" type="slidenum">
              <a:rPr kumimoji="0" lang="en-US" sz="1200" b="1" i="0" u="none" strike="noStrike" kern="1200" cap="none" spc="0" normalizeH="0" baseline="0" noProof="0" smtClean="0">
                <a:ln>
                  <a:noFill/>
                </a:ln>
                <a:solidFill>
                  <a:srgbClr val="CC0000"/>
                </a:solidFill>
                <a:effectLst/>
                <a:uLnTx/>
                <a:uFillTx/>
                <a:latin typeface="Arial" charset="0"/>
                <a:ea typeface="+mn-ea"/>
                <a:cs typeface="+mn-cs"/>
              </a:rPr>
              <a:pPr marL="0" marR="0" lvl="0" indent="0" algn="ctr" defTabSz="930275" rtl="0" eaLnBrk="0" fontAlgn="base" latinLnBrk="0" hangingPunct="0">
                <a:lnSpc>
                  <a:spcPct val="100000"/>
                </a:lnSpc>
                <a:spcBef>
                  <a:spcPct val="0"/>
                </a:spcBef>
                <a:spcAft>
                  <a:spcPct val="0"/>
                </a:spcAft>
                <a:buClrTx/>
                <a:buSzTx/>
                <a:buFontTx/>
                <a:buNone/>
                <a:tabLst/>
                <a:defRPr/>
              </a:pPr>
              <a:t>55</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915768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Gary’s Social Media Count - webpage</a:t>
            </a:r>
            <a:br>
              <a:rPr lang="en-US" dirty="0"/>
            </a:br>
            <a:r>
              <a:rPr lang="en-US" dirty="0"/>
              <a:t>- http://www.personalizemedia.com/garys-social-media-count/</a:t>
            </a:r>
          </a:p>
          <a:p>
            <a:endParaRPr lang="en-US" dirty="0"/>
          </a:p>
          <a:p>
            <a:r>
              <a:rPr lang="en-US" dirty="0"/>
              <a:t>Passive RFID grows by 1.12 billion tags in 2014 to 6.9 billion: More than five years later than the industry had expected, market research and events firm </a:t>
            </a:r>
            <a:r>
              <a:rPr lang="en-US" dirty="0" err="1"/>
              <a:t>IDTechEx</a:t>
            </a:r>
            <a:r>
              <a:rPr lang="en-US" dirty="0"/>
              <a:t> find that the passive RFID tag market is now seeing tremendous volume growth.</a:t>
            </a:r>
          </a:p>
          <a:p>
            <a:r>
              <a:rPr lang="en-US" dirty="0"/>
              <a:t>- http://www.idtechex.com/research/articles/passive-rfid-grows-by-1-12-billion-tags-in-2014-to-6-9-billion-00007031.asp</a:t>
            </a:r>
          </a:p>
          <a:p>
            <a:r>
              <a:rPr lang="en-US" dirty="0"/>
              <a:t>- http://www.statista.com/statistics/299966/size-of-the-global-rfid-market/</a:t>
            </a:r>
          </a:p>
          <a:p>
            <a:r>
              <a:rPr lang="en-US" dirty="0"/>
              <a:t>- https://en.wikipedia.org/wiki/Radio-frequency_identification</a:t>
            </a:r>
            <a:br>
              <a:rPr lang="en-US" dirty="0"/>
            </a:br>
            <a:endParaRPr lang="en-US" dirty="0"/>
          </a:p>
          <a:p>
            <a:pPr defTabSz="462186">
              <a:defRPr/>
            </a:pPr>
            <a:r>
              <a:rPr lang="en-US" dirty="0"/>
              <a:t>It is Predicted This Year That 1.3 Billion RFID Tags Will Be Sold (in 2006), but This Number is Expected to Grow Rapidly over the Next Ten Years</a:t>
            </a:r>
          </a:p>
          <a:p>
            <a:r>
              <a:rPr lang="en-US" dirty="0"/>
              <a:t>- http://www.businesswire.com/news/home/20060124005042/en/Predicted-Year-1.3-Billion-RFID-Tags-Sold</a:t>
            </a:r>
          </a:p>
          <a:p>
            <a:endParaRPr lang="en-US" dirty="0"/>
          </a:p>
          <a:p>
            <a:r>
              <a:rPr lang="en-US" dirty="0"/>
              <a:t>The number of internet users has increased tenfold from 1999 to 2013. The first billion was reached in 2005. The second billion in 2010. The third billion in 2014.</a:t>
            </a:r>
          </a:p>
          <a:p>
            <a:r>
              <a:rPr lang="en-US" dirty="0"/>
              <a:t>- http://www.internetlivestats.com/internet-users/</a:t>
            </a:r>
          </a:p>
          <a:p>
            <a:endParaRPr lang="en-US" dirty="0"/>
          </a:p>
          <a:p>
            <a:r>
              <a:rPr lang="en-US" dirty="0"/>
              <a:t>Growth in the smart electric meter market has cooled during the last year, even though strong market drivers remain in place on which utilities can build a business case.  Although the direct operational and societal benefits of smart meters and the broader benefits of smart grids that are enabled by smart meters continue to be debated among policymakers, utilities, regulators, and consumers, penetration rates continue to climb, reaching nearly 39 percent in North America in 2012.  According to a recent report from Navigant Research, the worldwide installed base of smart meters will grow from 313 million in 2013 to nearly 1.1 billion in 2022.</a:t>
            </a:r>
          </a:p>
          <a:p>
            <a:r>
              <a:rPr lang="en-US" dirty="0"/>
              <a:t>- https://www.navigantresearch.com/newsroom/the-installed-base-of-smart-meters-will-surpass-1-billion-by-2022 </a:t>
            </a:r>
          </a:p>
          <a:p>
            <a:endParaRPr lang="en-US" dirty="0"/>
          </a:p>
          <a:p>
            <a:pPr defTabSz="462186">
              <a:defRPr/>
            </a:pPr>
            <a:r>
              <a:rPr lang="en-US" dirty="0"/>
              <a:t>Number of monthly active Facebook users worldwide as of 1st quarter 2016 (in millions)</a:t>
            </a:r>
            <a:br>
              <a:rPr lang="en-US" dirty="0"/>
            </a:br>
            <a:r>
              <a:rPr lang="en-US" dirty="0"/>
              <a:t>- http://www.statista.com/statistics/264810/number-of-monthly-active-facebook-users-worldwide/</a:t>
            </a:r>
          </a:p>
          <a:p>
            <a:pPr defTabSz="462186">
              <a:defRPr/>
            </a:pPr>
            <a:endParaRPr lang="en-US" dirty="0"/>
          </a:p>
          <a:p>
            <a:pPr defTabSz="462186">
              <a:defRPr/>
            </a:pPr>
            <a:r>
              <a:rPr lang="en-US" dirty="0"/>
              <a:t>The Top 20 Valuable Facebook Statistics - Updated April 2016</a:t>
            </a:r>
          </a:p>
          <a:p>
            <a:pPr defTabSz="462186">
              <a:defRPr/>
            </a:pPr>
            <a:r>
              <a:rPr lang="en-US" dirty="0"/>
              <a:t>- https://zephoria.com/top-15-valuable-facebook-statistics/</a:t>
            </a:r>
          </a:p>
          <a:p>
            <a:pPr defTabSz="462186">
              <a:defRPr/>
            </a:pPr>
            <a:endParaRPr lang="en-US" dirty="0"/>
          </a:p>
          <a:p>
            <a:pPr defTabSz="462186">
              <a:defRPr/>
            </a:pPr>
            <a:r>
              <a:rPr lang="en-US" dirty="0"/>
              <a:t>Number of mobile phones to exceed world population by 2014. The ITU expects the number of cell phone accounts to rise from 6 billion now to 7.3 billion in 2014, compared with a global population of 7 billion.</a:t>
            </a:r>
            <a:br>
              <a:rPr lang="en-US" dirty="0"/>
            </a:br>
            <a:r>
              <a:rPr lang="en-US" dirty="0"/>
              <a:t>Over 100 countries have the number of cell phone accounts exceeding their population. </a:t>
            </a:r>
          </a:p>
          <a:p>
            <a:pPr defTabSz="462186">
              <a:defRPr/>
            </a:pPr>
            <a:r>
              <a:rPr lang="en-US" dirty="0"/>
              <a:t>- http://www.digitaltrends.com/mobile/mobile-phone-world-population-2014/</a:t>
            </a:r>
          </a:p>
          <a:p>
            <a:pPr defTabSz="462186">
              <a:defRPr/>
            </a:pPr>
            <a:r>
              <a:rPr lang="en-US" dirty="0"/>
              <a:t>- http://www.siliconindia.com/magazine_articles/World_to_have_more_cell_phone_accounts_than_people_by_2014-DASD767476836.html</a:t>
            </a:r>
          </a:p>
          <a:p>
            <a:endParaRPr lang="en-US" b="0" dirty="0"/>
          </a:p>
          <a:p>
            <a:endParaRPr lang="en-US" dirty="0"/>
          </a:p>
        </p:txBody>
      </p:sp>
      <p:sp>
        <p:nvSpPr>
          <p:cNvPr id="4" name="Slide Number Placeholder 3"/>
          <p:cNvSpPr>
            <a:spLocks noGrp="1"/>
          </p:cNvSpPr>
          <p:nvPr>
            <p:ph type="sldNum" sz="quarter" idx="10"/>
          </p:nvPr>
        </p:nvSpPr>
        <p:spPr/>
        <p:txBody>
          <a:bodyPr/>
          <a:lstStyle/>
          <a:p>
            <a:pPr marL="0" marR="0" lvl="0" indent="0" algn="ctr" defTabSz="930275" rtl="0" eaLnBrk="0" fontAlgn="base" latinLnBrk="0" hangingPunct="0">
              <a:lnSpc>
                <a:spcPct val="100000"/>
              </a:lnSpc>
              <a:spcBef>
                <a:spcPct val="0"/>
              </a:spcBef>
              <a:spcAft>
                <a:spcPct val="0"/>
              </a:spcAft>
              <a:buClrTx/>
              <a:buSzTx/>
              <a:buFontTx/>
              <a:buNone/>
              <a:tabLst/>
              <a:defRPr/>
            </a:pPr>
            <a:fld id="{1F38287C-A914-47C9-8DDB-36E2474D0498}" type="slidenum">
              <a:rPr kumimoji="0" lang="en-US" sz="1200" b="1" i="0" u="none" strike="noStrike" kern="1200" cap="none" spc="0" normalizeH="0" baseline="0" noProof="0" smtClean="0">
                <a:ln>
                  <a:noFill/>
                </a:ln>
                <a:solidFill>
                  <a:srgbClr val="CC0000"/>
                </a:solidFill>
                <a:effectLst/>
                <a:uLnTx/>
                <a:uFillTx/>
                <a:latin typeface="Arial" charset="0"/>
                <a:ea typeface="+mn-ea"/>
                <a:cs typeface="+mn-cs"/>
              </a:rPr>
              <a:pPr marL="0" marR="0" lvl="0" indent="0" algn="ctr" defTabSz="930275" rtl="0" eaLnBrk="0" fontAlgn="base" latinLnBrk="0" hangingPunct="0">
                <a:lnSpc>
                  <a:spcPct val="100000"/>
                </a:lnSpc>
                <a:spcBef>
                  <a:spcPct val="0"/>
                </a:spcBef>
                <a:spcAft>
                  <a:spcPct val="0"/>
                </a:spcAft>
                <a:buClrTx/>
                <a:buSzTx/>
                <a:buFontTx/>
                <a:buNone/>
                <a:tabLst/>
                <a:defRPr/>
              </a:pPr>
              <a:t>6</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077147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Cisco report says smartphone traffic will exceed PC traffic by 2020</a:t>
            </a:r>
          </a:p>
          <a:p>
            <a:pPr marL="350838" lvl="1" indent="-182563"/>
            <a:r>
              <a:rPr lang="en-US" dirty="0"/>
              <a:t>IP traffic will grow in a massive way as 10 billion new devices come online over the next five years</a:t>
            </a:r>
          </a:p>
          <a:p>
            <a:pPr marL="350838" lvl="1" indent="-182563"/>
            <a:r>
              <a:rPr lang="en-US" dirty="0"/>
              <a:t>Advancements in the Internet of Things (</a:t>
            </a:r>
            <a:r>
              <a:rPr lang="en-US" dirty="0" err="1"/>
              <a:t>IoT</a:t>
            </a:r>
            <a:r>
              <a:rPr lang="en-US" dirty="0"/>
              <a:t>) are continuing to drive IP traffic and tangible growth in the market</a:t>
            </a:r>
          </a:p>
          <a:p>
            <a:pPr marL="0" indent="0">
              <a:buNone/>
            </a:pPr>
            <a:r>
              <a:rPr lang="en-US" sz="1400" dirty="0"/>
              <a:t>Graphic: </a:t>
            </a:r>
            <a:r>
              <a:rPr lang="en-US" sz="1400" i="1" dirty="0" err="1"/>
              <a:t>NetworkWorld</a:t>
            </a:r>
            <a:r>
              <a:rPr lang="en-US" sz="1400" dirty="0"/>
              <a:t>, 7 Jun 2016</a:t>
            </a:r>
          </a:p>
          <a:p>
            <a:endParaRPr lang="en-US" dirty="0"/>
          </a:p>
          <a:p>
            <a:pPr marL="0" lvl="1" defTabSz="437220">
              <a:defRPr/>
            </a:pPr>
            <a:r>
              <a:rPr lang="en-US" dirty="0"/>
              <a:t>Reference:</a:t>
            </a:r>
          </a:p>
          <a:p>
            <a:pPr marL="601178" lvl="2" indent="-163958" defTabSz="437220">
              <a:buFont typeface="Arial" panose="020B0604020202020204" pitchFamily="34" charset="0"/>
              <a:buChar char="•"/>
              <a:defRPr/>
            </a:pPr>
            <a:r>
              <a:rPr lang="en-US" dirty="0"/>
              <a:t>http://www.networkworld.com/article/3080001/lan-wan/cisco-ip-traffic-will-surpass-the-zettabyte-level-in-2016.html</a:t>
            </a:r>
          </a:p>
          <a:p>
            <a:pPr marL="0" lvl="1" defTabSz="437220">
              <a:defRPr/>
            </a:pPr>
            <a:endParaRPr lang="en-US" dirty="0"/>
          </a:p>
          <a:p>
            <a:pPr marL="0" lvl="1" defTabSz="437220">
              <a:defRPr/>
            </a:pPr>
            <a:r>
              <a:rPr lang="en-US" dirty="0"/>
              <a:t>Applications such as video surveillance, smart meters, digital health monitors and a host of other Machine-to-Machine services are creating new network requirements and incremental traffic increases.</a:t>
            </a:r>
          </a:p>
          <a:p>
            <a:pPr marL="0" lvl="1" defTabSz="437220">
              <a:defRPr/>
            </a:pPr>
            <a:endParaRPr lang="en-US" dirty="0"/>
          </a:p>
          <a:p>
            <a:pPr marL="0" lvl="1" defTabSz="437220">
              <a:defRPr/>
            </a:pPr>
            <a:r>
              <a:rPr lang="en-US" dirty="0"/>
              <a:t>Annual global IP traffic will surpass the zettabyte (ZB; 1000 </a:t>
            </a:r>
            <a:r>
              <a:rPr lang="en-US" dirty="0" err="1"/>
              <a:t>exabytes</a:t>
            </a:r>
            <a:r>
              <a:rPr lang="en-US" dirty="0"/>
              <a:t>) threshold in 2016, and will reach 2.3 ZB by 2020. Global IP traffic will reach 1.1 ZB per year or 88.7 EB (one billion gigabytes [GB]) per month in 2016. By 2020, global IP traffic will reach 2.3 ZB per year, or 194 EB per month.</a:t>
            </a:r>
          </a:p>
          <a:p>
            <a:pPr marL="0" lvl="1" defTabSz="437220">
              <a:defRPr/>
            </a:pPr>
            <a:endParaRPr lang="en-US" dirty="0"/>
          </a:p>
          <a:p>
            <a:pPr marL="0" lvl="1" defTabSz="437220">
              <a:defRPr/>
            </a:pPr>
            <a:r>
              <a:rPr lang="en-US" dirty="0"/>
              <a:t>The number of devices connected to IP networks will be three times as high as the global population in 2020. There will be 3.4 networked devices per capita by 2020, up from 2.2 networked devices per capita in 2015. Accelerated in part by the increase in devices and the capabilities of those devices, IP traffic per capita will reach 25 GB per capita by 2020, up from 10 GB per capita in 2015.</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ctr" defTabSz="930275" rtl="0" eaLnBrk="0" fontAlgn="base" latinLnBrk="0" hangingPunct="0">
              <a:lnSpc>
                <a:spcPct val="100000"/>
              </a:lnSpc>
              <a:spcBef>
                <a:spcPct val="0"/>
              </a:spcBef>
              <a:spcAft>
                <a:spcPct val="0"/>
              </a:spcAft>
              <a:buClrTx/>
              <a:buSzTx/>
              <a:buFontTx/>
              <a:buNone/>
              <a:tabLst/>
              <a:defRPr/>
            </a:pPr>
            <a:fld id="{1F38287C-A914-47C9-8DDB-36E2474D0498}" type="slidenum">
              <a:rPr kumimoji="0" lang="en-US" sz="1200" b="1" i="0" u="none" strike="noStrike" kern="1200" cap="none" spc="0" normalizeH="0" baseline="0" noProof="0" smtClean="0">
                <a:ln>
                  <a:noFill/>
                </a:ln>
                <a:solidFill>
                  <a:srgbClr val="CC0000"/>
                </a:solidFill>
                <a:effectLst/>
                <a:uLnTx/>
                <a:uFillTx/>
                <a:latin typeface="Arial" charset="0"/>
                <a:ea typeface="+mn-ea"/>
                <a:cs typeface="+mn-cs"/>
              </a:rPr>
              <a:pPr marL="0" marR="0" lvl="0" indent="0" algn="ctr" defTabSz="930275" rtl="0" eaLnBrk="0" fontAlgn="base" latinLnBrk="0" hangingPunct="0">
                <a:lnSpc>
                  <a:spcPct val="100000"/>
                </a:lnSpc>
                <a:spcBef>
                  <a:spcPct val="0"/>
                </a:spcBef>
                <a:spcAft>
                  <a:spcPct val="0"/>
                </a:spcAft>
                <a:buClrTx/>
                <a:buSzTx/>
                <a:buFontTx/>
                <a:buNone/>
                <a:tabLst/>
                <a:defRPr/>
              </a:pPr>
              <a:t>7</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119281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ctr" defTabSz="930275" rtl="0" eaLnBrk="0" fontAlgn="base" latinLnBrk="0" hangingPunct="0">
              <a:lnSpc>
                <a:spcPct val="100000"/>
              </a:lnSpc>
              <a:spcBef>
                <a:spcPct val="0"/>
              </a:spcBef>
              <a:spcAft>
                <a:spcPct val="0"/>
              </a:spcAft>
              <a:buClrTx/>
              <a:buSzTx/>
              <a:buFontTx/>
              <a:buNone/>
              <a:tabLst/>
              <a:defRPr/>
            </a:pPr>
            <a:fld id="{1F38287C-A914-47C9-8DDB-36E2474D0498}" type="slidenum">
              <a:rPr kumimoji="0" lang="en-US" sz="1200" b="1" i="0" u="none" strike="noStrike" kern="1200" cap="none" spc="0" normalizeH="0" baseline="0" noProof="0" smtClean="0">
                <a:ln>
                  <a:noFill/>
                </a:ln>
                <a:solidFill>
                  <a:srgbClr val="CC0000"/>
                </a:solidFill>
                <a:effectLst/>
                <a:uLnTx/>
                <a:uFillTx/>
                <a:latin typeface="Arial" charset="0"/>
                <a:ea typeface="+mn-ea"/>
                <a:cs typeface="+mn-cs"/>
              </a:rPr>
              <a:pPr marL="0" marR="0" lvl="0" indent="0" algn="ctr" defTabSz="930275" rtl="0" eaLnBrk="0" fontAlgn="base" latinLnBrk="0" hangingPunct="0">
                <a:lnSpc>
                  <a:spcPct val="100000"/>
                </a:lnSpc>
                <a:spcBef>
                  <a:spcPct val="0"/>
                </a:spcBef>
                <a:spcAft>
                  <a:spcPct val="0"/>
                </a:spcAft>
                <a:buClrTx/>
                <a:buSzTx/>
                <a:buFontTx/>
                <a:buNone/>
                <a:tabLst/>
                <a:defRPr/>
              </a:pPr>
              <a:t>8</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0571918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i="1" kern="1200" baseline="0" dirty="0">
                <a:solidFill>
                  <a:schemeClr val="tx1"/>
                </a:solidFill>
                <a:effectLst/>
                <a:latin typeface="Arial" charset="0"/>
                <a:ea typeface="+mn-ea"/>
                <a:cs typeface="+mn-cs"/>
              </a:rPr>
              <a:t>Structured:</a:t>
            </a:r>
            <a:r>
              <a:rPr lang="en-US" sz="1400" b="1" kern="1200" baseline="0" dirty="0">
                <a:solidFill>
                  <a:schemeClr val="tx1"/>
                </a:solidFill>
                <a:effectLst/>
                <a:latin typeface="Arial" charset="0"/>
                <a:ea typeface="+mn-ea"/>
                <a:cs typeface="+mn-cs"/>
              </a:rPr>
              <a:t> </a:t>
            </a:r>
            <a:r>
              <a:rPr lang="en-US" sz="1400" kern="1200" baseline="0" dirty="0">
                <a:solidFill>
                  <a:schemeClr val="tx1"/>
                </a:solidFill>
                <a:effectLst/>
                <a:latin typeface="Arial" charset="0"/>
                <a:ea typeface="+mn-ea"/>
                <a:cs typeface="+mn-cs"/>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endParaRPr lang="en-US" dirty="0">
              <a:effectLst/>
            </a:endParaRPr>
          </a:p>
          <a:p>
            <a:endParaRPr lang="en-US" sz="1400" b="1" i="1" kern="1200" baseline="0" dirty="0">
              <a:solidFill>
                <a:schemeClr val="tx1"/>
              </a:solidFill>
              <a:effectLst/>
              <a:latin typeface="Arial" charset="0"/>
              <a:ea typeface="+mn-ea"/>
              <a:cs typeface="+mn-cs"/>
            </a:endParaRPr>
          </a:p>
          <a:p>
            <a:r>
              <a:rPr lang="en-US" sz="1400" b="1" i="1" kern="1200" baseline="0" dirty="0">
                <a:solidFill>
                  <a:schemeClr val="tx1"/>
                </a:solidFill>
                <a:effectLst/>
                <a:latin typeface="Arial" charset="0"/>
                <a:ea typeface="+mn-ea"/>
                <a:cs typeface="+mn-cs"/>
              </a:rPr>
              <a:t>Semi-Structured:</a:t>
            </a:r>
            <a:r>
              <a:rPr lang="en-US" sz="1400" b="1" kern="1200" baseline="0" dirty="0">
                <a:solidFill>
                  <a:schemeClr val="tx1"/>
                </a:solidFill>
                <a:effectLst/>
                <a:latin typeface="Arial" charset="0"/>
                <a:ea typeface="+mn-ea"/>
                <a:cs typeface="+mn-cs"/>
              </a:rPr>
              <a:t> </a:t>
            </a:r>
            <a:r>
              <a:rPr lang="en-US" sz="1400" kern="1200" baseline="0" dirty="0">
                <a:solidFill>
                  <a:schemeClr val="tx1"/>
                </a:solidFill>
                <a:effectLst/>
                <a:latin typeface="Arial" charset="0"/>
                <a:ea typeface="+mn-ea"/>
                <a:cs typeface="+mn-cs"/>
              </a:rPr>
              <a:t>Semi-Structured Data is a type of data which does not have a formal structure of a data model, i.e. a table definition in a relational DBMS, but nevertheless it has some organizational properties like tags and other markers to separate semantic elements that makes it easier to analyze. XML files or JSON documents are examples of semi-structured data.</a:t>
            </a:r>
            <a:endParaRPr lang="en-US" dirty="0">
              <a:effectLst/>
            </a:endParaRPr>
          </a:p>
          <a:p>
            <a:endParaRPr lang="en-US" sz="1400" b="1" i="1" kern="1200" baseline="0" dirty="0">
              <a:solidFill>
                <a:schemeClr val="tx1"/>
              </a:solidFill>
              <a:effectLst/>
              <a:latin typeface="Arial" charset="0"/>
              <a:ea typeface="+mn-ea"/>
              <a:cs typeface="+mn-cs"/>
            </a:endParaRPr>
          </a:p>
          <a:p>
            <a:r>
              <a:rPr lang="en-US" sz="1400" b="1" i="1" kern="1200" baseline="0" dirty="0">
                <a:solidFill>
                  <a:schemeClr val="tx1"/>
                </a:solidFill>
                <a:effectLst/>
                <a:latin typeface="Arial" charset="0"/>
                <a:ea typeface="+mn-ea"/>
                <a:cs typeface="+mn-cs"/>
              </a:rPr>
              <a:t>Unstructured:</a:t>
            </a:r>
            <a:r>
              <a:rPr lang="en-US" sz="1400" b="1" kern="1200" baseline="0" dirty="0">
                <a:solidFill>
                  <a:schemeClr val="tx1"/>
                </a:solidFill>
                <a:effectLst/>
                <a:latin typeface="Arial" charset="0"/>
                <a:ea typeface="+mn-ea"/>
                <a:cs typeface="+mn-cs"/>
              </a:rPr>
              <a:t> </a:t>
            </a:r>
            <a:r>
              <a:rPr lang="en-US" sz="1400" kern="1200" baseline="0" dirty="0">
                <a:solidFill>
                  <a:schemeClr val="tx1"/>
                </a:solidFill>
                <a:effectLst/>
                <a:latin typeface="Arial" charset="0"/>
                <a:ea typeface="+mn-ea"/>
                <a:cs typeface="+mn-cs"/>
              </a:rPr>
              <a:t>The data which have unknown form and cannot be stored in RDBMS and cannot be analyzed unless it is transformed into a structured format is called as unstructured data. Text Files and multimedia contents like images, audios, videos are example of unstructured data. The unstructured data is growing quicker than others, experts say that 80 percent of the data in an organization are unstructured.</a:t>
            </a:r>
            <a:r>
              <a:rPr lang="en-US" sz="1400" b="1" kern="1200" baseline="0" dirty="0">
                <a:solidFill>
                  <a:schemeClr val="tx1"/>
                </a:solidFill>
                <a:effectLst/>
                <a:latin typeface="Arial" charset="0"/>
                <a:ea typeface="+mn-ea"/>
                <a:cs typeface="+mn-cs"/>
              </a:rPr>
              <a:t> </a:t>
            </a:r>
            <a:endParaRPr lang="en-US" dirty="0">
              <a:effectLst/>
            </a:endParaRP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ctr" defTabSz="930275" rtl="0" eaLnBrk="0" fontAlgn="base" latinLnBrk="0" hangingPunct="0">
              <a:lnSpc>
                <a:spcPct val="100000"/>
              </a:lnSpc>
              <a:spcBef>
                <a:spcPct val="0"/>
              </a:spcBef>
              <a:spcAft>
                <a:spcPct val="0"/>
              </a:spcAft>
              <a:buClrTx/>
              <a:buSzTx/>
              <a:buFontTx/>
              <a:buNone/>
              <a:tabLst/>
              <a:defRPr/>
            </a:pPr>
            <a:fld id="{1F38287C-A914-47C9-8DDB-36E2474D0498}" type="slidenum">
              <a:rPr kumimoji="0" lang="en-US" sz="1200" b="1" i="0" u="none" strike="noStrike" kern="1200" cap="none" spc="0" normalizeH="0" baseline="0" noProof="0" smtClean="0">
                <a:ln>
                  <a:noFill/>
                </a:ln>
                <a:solidFill>
                  <a:srgbClr val="CC0000"/>
                </a:solidFill>
                <a:effectLst/>
                <a:uLnTx/>
                <a:uFillTx/>
                <a:latin typeface="Arial" charset="0"/>
                <a:ea typeface="+mn-ea"/>
                <a:cs typeface="+mn-cs"/>
              </a:rPr>
              <a:pPr marL="0" marR="0" lvl="0" indent="0" algn="ctr" defTabSz="930275" rtl="0" eaLnBrk="0" fontAlgn="base" latinLnBrk="0" hangingPunct="0">
                <a:lnSpc>
                  <a:spcPct val="100000"/>
                </a:lnSpc>
                <a:spcBef>
                  <a:spcPct val="0"/>
                </a:spcBef>
                <a:spcAft>
                  <a:spcPct val="0"/>
                </a:spcAft>
                <a:buClrTx/>
                <a:buSzTx/>
                <a:buFontTx/>
                <a:buNone/>
                <a:tabLst/>
                <a:defRPr/>
              </a:pPr>
              <a:t>9</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440985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6379F-485C-854F-BD15-9986646BB6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4162EE-6D66-D146-A06B-9DFAC494A6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76AFEB5-5054-0C4E-A4A1-74DBCB12B4C5}"/>
              </a:ext>
            </a:extLst>
          </p:cNvPr>
          <p:cNvSpPr>
            <a:spLocks noGrp="1"/>
          </p:cNvSpPr>
          <p:nvPr>
            <p:ph type="dt" sz="half" idx="10"/>
          </p:nvPr>
        </p:nvSpPr>
        <p:spPr/>
        <p:txBody>
          <a:bodyPr/>
          <a:lstStyle/>
          <a:p>
            <a:fld id="{0D0C7A24-2864-A641-8FCB-51E5BA6F24D5}" type="datetimeFigureOut">
              <a:rPr lang="en-US" smtClean="0"/>
              <a:t>4/23/2018</a:t>
            </a:fld>
            <a:endParaRPr lang="en-US"/>
          </a:p>
        </p:txBody>
      </p:sp>
      <p:sp>
        <p:nvSpPr>
          <p:cNvPr id="5" name="Footer Placeholder 4">
            <a:extLst>
              <a:ext uri="{FF2B5EF4-FFF2-40B4-BE49-F238E27FC236}">
                <a16:creationId xmlns:a16="http://schemas.microsoft.com/office/drawing/2014/main" id="{7C6A1733-5109-5B45-AA3B-0FAFABD8DD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05A4B8-4E1C-854D-A9B8-134828982F08}"/>
              </a:ext>
            </a:extLst>
          </p:cNvPr>
          <p:cNvSpPr>
            <a:spLocks noGrp="1"/>
          </p:cNvSpPr>
          <p:nvPr>
            <p:ph type="sldNum" sz="quarter" idx="12"/>
          </p:nvPr>
        </p:nvSpPr>
        <p:spPr/>
        <p:txBody>
          <a:bodyPr/>
          <a:lstStyle/>
          <a:p>
            <a:fld id="{3C2C388D-D2B8-AC43-B720-4B01B4250837}" type="slidenum">
              <a:rPr lang="en-US" smtClean="0"/>
              <a:t>‹#›</a:t>
            </a:fld>
            <a:endParaRPr lang="en-US"/>
          </a:p>
        </p:txBody>
      </p:sp>
    </p:spTree>
    <p:extLst>
      <p:ext uri="{BB962C8B-B14F-4D97-AF65-F5344CB8AC3E}">
        <p14:creationId xmlns:p14="http://schemas.microsoft.com/office/powerpoint/2010/main" val="432244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D947E-A488-E948-9354-BB5054AE2D8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8A86CA9-AF00-6B46-BD03-742D45E0487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5EA8C4-7EB3-7D46-9565-67ADF685B34D}"/>
              </a:ext>
            </a:extLst>
          </p:cNvPr>
          <p:cNvSpPr>
            <a:spLocks noGrp="1"/>
          </p:cNvSpPr>
          <p:nvPr>
            <p:ph type="dt" sz="half" idx="10"/>
          </p:nvPr>
        </p:nvSpPr>
        <p:spPr/>
        <p:txBody>
          <a:bodyPr/>
          <a:lstStyle/>
          <a:p>
            <a:fld id="{0D0C7A24-2864-A641-8FCB-51E5BA6F24D5}" type="datetimeFigureOut">
              <a:rPr lang="en-US" smtClean="0"/>
              <a:t>4/23/2018</a:t>
            </a:fld>
            <a:endParaRPr lang="en-US"/>
          </a:p>
        </p:txBody>
      </p:sp>
      <p:sp>
        <p:nvSpPr>
          <p:cNvPr id="5" name="Footer Placeholder 4">
            <a:extLst>
              <a:ext uri="{FF2B5EF4-FFF2-40B4-BE49-F238E27FC236}">
                <a16:creationId xmlns:a16="http://schemas.microsoft.com/office/drawing/2014/main" id="{F14267FA-4C5C-024E-8824-B35914E7C8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BC60F7-901B-6C46-93E0-68881D15765D}"/>
              </a:ext>
            </a:extLst>
          </p:cNvPr>
          <p:cNvSpPr>
            <a:spLocks noGrp="1"/>
          </p:cNvSpPr>
          <p:nvPr>
            <p:ph type="sldNum" sz="quarter" idx="12"/>
          </p:nvPr>
        </p:nvSpPr>
        <p:spPr/>
        <p:txBody>
          <a:bodyPr/>
          <a:lstStyle/>
          <a:p>
            <a:fld id="{3C2C388D-D2B8-AC43-B720-4B01B4250837}" type="slidenum">
              <a:rPr lang="en-US" smtClean="0"/>
              <a:t>‹#›</a:t>
            </a:fld>
            <a:endParaRPr lang="en-US"/>
          </a:p>
        </p:txBody>
      </p:sp>
    </p:spTree>
    <p:extLst>
      <p:ext uri="{BB962C8B-B14F-4D97-AF65-F5344CB8AC3E}">
        <p14:creationId xmlns:p14="http://schemas.microsoft.com/office/powerpoint/2010/main" val="150524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8D90A6-1E3B-A449-98D2-4BCD55B0579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ABF25B-3B35-6D40-8A94-62525A3493A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4E95A2-7C96-974E-B367-E4C6F470B579}"/>
              </a:ext>
            </a:extLst>
          </p:cNvPr>
          <p:cNvSpPr>
            <a:spLocks noGrp="1"/>
          </p:cNvSpPr>
          <p:nvPr>
            <p:ph type="dt" sz="half" idx="10"/>
          </p:nvPr>
        </p:nvSpPr>
        <p:spPr/>
        <p:txBody>
          <a:bodyPr/>
          <a:lstStyle/>
          <a:p>
            <a:fld id="{0D0C7A24-2864-A641-8FCB-51E5BA6F24D5}" type="datetimeFigureOut">
              <a:rPr lang="en-US" smtClean="0"/>
              <a:t>4/23/2018</a:t>
            </a:fld>
            <a:endParaRPr lang="en-US"/>
          </a:p>
        </p:txBody>
      </p:sp>
      <p:sp>
        <p:nvSpPr>
          <p:cNvPr id="5" name="Footer Placeholder 4">
            <a:extLst>
              <a:ext uri="{FF2B5EF4-FFF2-40B4-BE49-F238E27FC236}">
                <a16:creationId xmlns:a16="http://schemas.microsoft.com/office/drawing/2014/main" id="{9598A7C8-1B42-5448-A460-EEE90E53F0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9F0541-E2BF-2C40-8A26-C32E4EB9BC19}"/>
              </a:ext>
            </a:extLst>
          </p:cNvPr>
          <p:cNvSpPr>
            <a:spLocks noGrp="1"/>
          </p:cNvSpPr>
          <p:nvPr>
            <p:ph type="sldNum" sz="quarter" idx="12"/>
          </p:nvPr>
        </p:nvSpPr>
        <p:spPr/>
        <p:txBody>
          <a:bodyPr/>
          <a:lstStyle/>
          <a:p>
            <a:fld id="{3C2C388D-D2B8-AC43-B720-4B01B4250837}" type="slidenum">
              <a:rPr lang="en-US" smtClean="0"/>
              <a:t>‹#›</a:t>
            </a:fld>
            <a:endParaRPr lang="en-US"/>
          </a:p>
        </p:txBody>
      </p:sp>
    </p:spTree>
    <p:extLst>
      <p:ext uri="{BB962C8B-B14F-4D97-AF65-F5344CB8AC3E}">
        <p14:creationId xmlns:p14="http://schemas.microsoft.com/office/powerpoint/2010/main" val="38807860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4" name="Picture 3" descr="C:\!!Templates\Cross-brand_Ppt_template\Diagonal45Feath3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85" y="415925"/>
            <a:ext cx="5514939" cy="644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descr="C:\!!Templates\Cross-brand_Ppt_template\!!Masthead_Final-1d.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
            <a:ext cx="12192000"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4"/>
          <p:cNvSpPr txBox="1">
            <a:spLocks noChangeArrowheads="1"/>
          </p:cNvSpPr>
          <p:nvPr userDrawn="1"/>
        </p:nvSpPr>
        <p:spPr bwMode="auto">
          <a:xfrm>
            <a:off x="2286000" y="6465483"/>
            <a:ext cx="7620000"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spcBef>
                <a:spcPts val="100"/>
              </a:spcBef>
            </a:pPr>
            <a:r>
              <a:rPr lang="en-US" sz="1000" dirty="0">
                <a:solidFill>
                  <a:srgbClr val="008ABF"/>
                </a:solidFill>
                <a:latin typeface="Arial" panose="020B0604020202020204" pitchFamily="34" charset="0"/>
              </a:rPr>
              <a:t>© Copyright IBM Corporation 2018</a:t>
            </a:r>
          </a:p>
          <a:p>
            <a:pPr algn="ctr" eaLnBrk="1" hangingPunct="1">
              <a:spcBef>
                <a:spcPts val="100"/>
              </a:spcBef>
            </a:pPr>
            <a:r>
              <a:rPr lang="en-US" sz="1000" dirty="0">
                <a:solidFill>
                  <a:srgbClr val="008ABF"/>
                </a:solidFill>
                <a:latin typeface="Arial" panose="020B0604020202020204" pitchFamily="34" charset="0"/>
              </a:rPr>
              <a:t>Course materials may not be reproduced in whole or in part without the written permission of IBM.</a:t>
            </a:r>
          </a:p>
        </p:txBody>
      </p:sp>
      <p:sp>
        <p:nvSpPr>
          <p:cNvPr id="234506" name="Rectangle 10"/>
          <p:cNvSpPr>
            <a:spLocks noGrp="1" noChangeArrowheads="1"/>
          </p:cNvSpPr>
          <p:nvPr>
            <p:ph type="ctrTitle" sz="quarter"/>
          </p:nvPr>
        </p:nvSpPr>
        <p:spPr>
          <a:xfrm>
            <a:off x="4616449" y="1472184"/>
            <a:ext cx="7388352" cy="538585"/>
          </a:xfrm>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15875" algn="ctr">
                <a:solidFill>
                  <a:schemeClr val="accent2"/>
                </a:solidFill>
                <a:miter lim="800000"/>
                <a:headEnd/>
                <a:tailEnd/>
              </a14:hiddenLine>
            </a:ext>
          </a:extLst>
        </p:spPr>
        <p:txBody>
          <a:bodyPr wrap="square" lIns="91416" tIns="45708" rIns="91416" bIns="45708" anchor="t">
            <a:spAutoFit/>
          </a:bodyPr>
          <a:lstStyle>
            <a:lvl1pPr algn="l" defTabSz="1370868" eaLnBrk="0" hangingPunct="0">
              <a:spcBef>
                <a:spcPct val="50000"/>
              </a:spcBef>
              <a:defRPr sz="2900" b="1" i="0" baseline="0">
                <a:solidFill>
                  <a:srgbClr val="00649D"/>
                </a:solidFill>
                <a:latin typeface="Arial" panose="020B0604020202020204" pitchFamily="34" charset="0"/>
              </a:defRPr>
            </a:lvl1pPr>
          </a:lstStyle>
          <a:p>
            <a:pPr lvl="0"/>
            <a:r>
              <a:rPr lang="en-US" noProof="0" dirty="0"/>
              <a:t>Click to edit Master title style</a:t>
            </a:r>
          </a:p>
        </p:txBody>
      </p:sp>
      <p:sp>
        <p:nvSpPr>
          <p:cNvPr id="3" name="Text Placeholder 2"/>
          <p:cNvSpPr>
            <a:spLocks noGrp="1"/>
          </p:cNvSpPr>
          <p:nvPr>
            <p:ph type="body" sz="quarter" idx="10"/>
          </p:nvPr>
        </p:nvSpPr>
        <p:spPr>
          <a:xfrm>
            <a:off x="4603480" y="5441082"/>
            <a:ext cx="6862233" cy="544513"/>
          </a:xfrm>
          <a:prstGeom prst="rect">
            <a:avLst/>
          </a:prstGeom>
        </p:spPr>
        <p:txBody>
          <a:bodyPr/>
          <a:lstStyle>
            <a:lvl1pPr marL="0" indent="0">
              <a:buNone/>
              <a:defRPr sz="2300">
                <a:solidFill>
                  <a:srgbClr val="008ABF"/>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8" name="Rectangle 18"/>
          <p:cNvSpPr>
            <a:spLocks noChangeArrowheads="1"/>
          </p:cNvSpPr>
          <p:nvPr userDrawn="1"/>
        </p:nvSpPr>
        <p:spPr bwMode="auto">
          <a:xfrm>
            <a:off x="2753" y="2382"/>
            <a:ext cx="12188828" cy="6855618"/>
          </a:xfrm>
          <a:prstGeom prst="rect">
            <a:avLst/>
          </a:prstGeom>
          <a:noFill/>
          <a:ln w="6350" algn="ctr">
            <a:solidFill>
              <a:srgbClr val="00649D"/>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37053" tIns="68526" rIns="137053" bIns="68526" anchor="ctr"/>
          <a:lstStyle/>
          <a:p>
            <a:endParaRPr lang="en-US" sz="1800" dirty="0">
              <a:latin typeface="Arial" panose="020B0604020202020204" pitchFamily="34" charset="0"/>
            </a:endParaRPr>
          </a:p>
        </p:txBody>
      </p:sp>
    </p:spTree>
    <p:extLst>
      <p:ext uri="{BB962C8B-B14F-4D97-AF65-F5344CB8AC3E}">
        <p14:creationId xmlns:p14="http://schemas.microsoft.com/office/powerpoint/2010/main" val="3400569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16992" y="1188720"/>
            <a:ext cx="11740896" cy="5358384"/>
          </a:xfrm>
          <a:prstGeom prst="rect">
            <a:avLst/>
          </a:prstGeom>
        </p:spPr>
        <p:txBody>
          <a:bodyPr/>
          <a:lstStyle>
            <a:lvl1pPr marL="231775" indent="-231775">
              <a:buClr>
                <a:srgbClr val="00649D"/>
              </a:buClr>
              <a:buSzPct val="120000"/>
              <a:buFont typeface="Arial" panose="020B0604020202020204" pitchFamily="34" charset="0"/>
              <a:buChar char="•"/>
              <a:defRPr sz="2100">
                <a:latin typeface="Arial" panose="020B0604020202020204" pitchFamily="34" charset="0"/>
                <a:cs typeface="Arial" panose="020B0604020202020204" pitchFamily="34" charset="0"/>
              </a:defRPr>
            </a:lvl1pPr>
            <a:lvl2pPr marL="457200" indent="-166688">
              <a:buClr>
                <a:srgbClr val="008ABF"/>
              </a:buClr>
              <a:buSzPct val="80000"/>
              <a:defRPr lang="en-US" sz="1900" smtClean="0">
                <a:solidFill>
                  <a:schemeClr val="tx1"/>
                </a:solidFill>
                <a:latin typeface="Arial" panose="020B0604020202020204" pitchFamily="34" charset="0"/>
                <a:ea typeface="+mn-ea"/>
                <a:cs typeface="Arial" panose="020B0604020202020204" pitchFamily="34" charset="0"/>
              </a:defRPr>
            </a:lvl2pPr>
            <a:lvl3pPr marL="685800" indent="-166688">
              <a:buClr>
                <a:srgbClr val="008ABF"/>
              </a:buClr>
              <a:buSzPct val="80000"/>
              <a:buFont typeface="Verdana" panose="020B0604030504040204" pitchFamily="34" charset="0"/>
              <a:buChar char="−"/>
              <a:defRPr lang="en-US" sz="1700" dirty="0" smtClean="0">
                <a:solidFill>
                  <a:schemeClr val="tx1"/>
                </a:solidFill>
                <a:latin typeface="Arial" panose="020B0604020202020204" pitchFamily="34" charset="0"/>
                <a:ea typeface="+mn-ea"/>
                <a:cs typeface="Arial" panose="020B0604020202020204" pitchFamily="34" charset="0"/>
              </a:defRPr>
            </a:lvl3pPr>
            <a:lvl4pPr>
              <a:defRPr sz="1700"/>
            </a:lvl4pPr>
            <a:lvl5pPr>
              <a:defRPr sz="17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5083871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pic Title">
    <p:spTree>
      <p:nvGrpSpPr>
        <p:cNvPr id="1" name=""/>
        <p:cNvGrpSpPr/>
        <p:nvPr/>
      </p:nvGrpSpPr>
      <p:grpSpPr>
        <a:xfrm>
          <a:off x="0" y="0"/>
          <a:ext cx="0" cy="0"/>
          <a:chOff x="0" y="0"/>
          <a:chExt cx="0" cy="0"/>
        </a:xfrm>
      </p:grpSpPr>
      <p:pic>
        <p:nvPicPr>
          <p:cNvPr id="1029" name="Picture 5" descr="C:\!!Templates\Cross-brand_Ppt_template\Topic_diagonals_footer-room.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656" y="423863"/>
            <a:ext cx="5486400" cy="609885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20"/>
          <p:cNvSpPr>
            <a:spLocks noGrp="1" noChangeArrowheads="1"/>
          </p:cNvSpPr>
          <p:nvPr>
            <p:ph type="ctrTitle" hasCustomPrompt="1"/>
          </p:nvPr>
        </p:nvSpPr>
        <p:spPr bwMode="auto">
          <a:xfrm>
            <a:off x="4620768" y="1481328"/>
            <a:ext cx="6624352" cy="2165318"/>
          </a:xfrm>
          <a:extLst>
            <a:ext uri="{91240B29-F687-4F45-9708-019B960494DF}">
              <a14:hiddenLine xmlns:a14="http://schemas.microsoft.com/office/drawing/2010/main" w="9525" algn="ctr">
                <a:solidFill>
                  <a:schemeClr val="tx1"/>
                </a:solidFill>
                <a:miter lim="800000"/>
                <a:headEnd/>
                <a:tailEnd/>
              </a14:hiddenLine>
            </a:ext>
          </a:extLst>
        </p:spPr>
        <p:txBody>
          <a:bodyPr lIns="91440" tIns="30724" rIns="61448" bIns="30724" anchor="t"/>
          <a:lstStyle>
            <a:lvl1pPr>
              <a:defRPr sz="2900" baseline="0">
                <a:solidFill>
                  <a:srgbClr val="00649D"/>
                </a:solidFill>
              </a:defRPr>
            </a:lvl1pPr>
          </a:lstStyle>
          <a:p>
            <a:pPr lvl="0"/>
            <a:r>
              <a:rPr lang="en-US" noProof="0" dirty="0"/>
              <a:t>Topic title</a:t>
            </a:r>
            <a:br>
              <a:rPr lang="en-US" noProof="0" dirty="0"/>
            </a:br>
            <a:endParaRPr lang="en-US" noProof="0" dirty="0"/>
          </a:p>
        </p:txBody>
      </p:sp>
      <p:pic>
        <p:nvPicPr>
          <p:cNvPr id="8" name="Picture 6" descr="C:\!!Templates\Cross-brand_Ppt_template\!!Masthead_Final-1d.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
            <a:ext cx="12192000"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3172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D87CD-0B3D-2144-816B-BF74F653F4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289019-7B3C-CE41-A81D-F605F049526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8A122D-6F8D-4745-B99D-D05F1A9D79AF}"/>
              </a:ext>
            </a:extLst>
          </p:cNvPr>
          <p:cNvSpPr>
            <a:spLocks noGrp="1"/>
          </p:cNvSpPr>
          <p:nvPr>
            <p:ph type="dt" sz="half" idx="10"/>
          </p:nvPr>
        </p:nvSpPr>
        <p:spPr/>
        <p:txBody>
          <a:bodyPr/>
          <a:lstStyle/>
          <a:p>
            <a:fld id="{0D0C7A24-2864-A641-8FCB-51E5BA6F24D5}" type="datetimeFigureOut">
              <a:rPr lang="en-US" smtClean="0"/>
              <a:t>4/23/2018</a:t>
            </a:fld>
            <a:endParaRPr lang="en-US"/>
          </a:p>
        </p:txBody>
      </p:sp>
      <p:sp>
        <p:nvSpPr>
          <p:cNvPr id="5" name="Footer Placeholder 4">
            <a:extLst>
              <a:ext uri="{FF2B5EF4-FFF2-40B4-BE49-F238E27FC236}">
                <a16:creationId xmlns:a16="http://schemas.microsoft.com/office/drawing/2014/main" id="{1AE25DF8-A3F7-214E-828C-B3FBDD2FE7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0BFBFF-0094-7D41-8406-7D499B89A00F}"/>
              </a:ext>
            </a:extLst>
          </p:cNvPr>
          <p:cNvSpPr>
            <a:spLocks noGrp="1"/>
          </p:cNvSpPr>
          <p:nvPr>
            <p:ph type="sldNum" sz="quarter" idx="12"/>
          </p:nvPr>
        </p:nvSpPr>
        <p:spPr/>
        <p:txBody>
          <a:bodyPr/>
          <a:lstStyle/>
          <a:p>
            <a:fld id="{3C2C388D-D2B8-AC43-B720-4B01B4250837}" type="slidenum">
              <a:rPr lang="en-US" smtClean="0"/>
              <a:t>‹#›</a:t>
            </a:fld>
            <a:endParaRPr lang="en-US"/>
          </a:p>
        </p:txBody>
      </p:sp>
    </p:spTree>
    <p:extLst>
      <p:ext uri="{BB962C8B-B14F-4D97-AF65-F5344CB8AC3E}">
        <p14:creationId xmlns:p14="http://schemas.microsoft.com/office/powerpoint/2010/main" val="2775383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EE4BC-CC8D-394B-879C-D7F175F619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E53E71-E0A0-4340-A8AF-FAB59F2E50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44D0A33-821D-F340-966A-472F120D5CC1}"/>
              </a:ext>
            </a:extLst>
          </p:cNvPr>
          <p:cNvSpPr>
            <a:spLocks noGrp="1"/>
          </p:cNvSpPr>
          <p:nvPr>
            <p:ph type="dt" sz="half" idx="10"/>
          </p:nvPr>
        </p:nvSpPr>
        <p:spPr/>
        <p:txBody>
          <a:bodyPr/>
          <a:lstStyle/>
          <a:p>
            <a:fld id="{0D0C7A24-2864-A641-8FCB-51E5BA6F24D5}" type="datetimeFigureOut">
              <a:rPr lang="en-US" smtClean="0"/>
              <a:t>4/23/2018</a:t>
            </a:fld>
            <a:endParaRPr lang="en-US"/>
          </a:p>
        </p:txBody>
      </p:sp>
      <p:sp>
        <p:nvSpPr>
          <p:cNvPr id="5" name="Footer Placeholder 4">
            <a:extLst>
              <a:ext uri="{FF2B5EF4-FFF2-40B4-BE49-F238E27FC236}">
                <a16:creationId xmlns:a16="http://schemas.microsoft.com/office/drawing/2014/main" id="{284D5562-1CDB-AD4D-8591-96FC00BA2E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8A5157-003D-A54A-9E4B-3F96D46E36C0}"/>
              </a:ext>
            </a:extLst>
          </p:cNvPr>
          <p:cNvSpPr>
            <a:spLocks noGrp="1"/>
          </p:cNvSpPr>
          <p:nvPr>
            <p:ph type="sldNum" sz="quarter" idx="12"/>
          </p:nvPr>
        </p:nvSpPr>
        <p:spPr/>
        <p:txBody>
          <a:bodyPr/>
          <a:lstStyle/>
          <a:p>
            <a:fld id="{3C2C388D-D2B8-AC43-B720-4B01B4250837}" type="slidenum">
              <a:rPr lang="en-US" smtClean="0"/>
              <a:t>‹#›</a:t>
            </a:fld>
            <a:endParaRPr lang="en-US"/>
          </a:p>
        </p:txBody>
      </p:sp>
    </p:spTree>
    <p:extLst>
      <p:ext uri="{BB962C8B-B14F-4D97-AF65-F5344CB8AC3E}">
        <p14:creationId xmlns:p14="http://schemas.microsoft.com/office/powerpoint/2010/main" val="3148388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9D923-EB1E-F846-A6BA-2C52FDF7E5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F5447F-27D9-4249-877C-6C1C68A5667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DA80DCD-0DDD-2740-812F-6262CB7A961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97311C7-FBB4-4E4F-82CB-5CD71AA971B0}"/>
              </a:ext>
            </a:extLst>
          </p:cNvPr>
          <p:cNvSpPr>
            <a:spLocks noGrp="1"/>
          </p:cNvSpPr>
          <p:nvPr>
            <p:ph type="dt" sz="half" idx="10"/>
          </p:nvPr>
        </p:nvSpPr>
        <p:spPr/>
        <p:txBody>
          <a:bodyPr/>
          <a:lstStyle/>
          <a:p>
            <a:fld id="{0D0C7A24-2864-A641-8FCB-51E5BA6F24D5}" type="datetimeFigureOut">
              <a:rPr lang="en-US" smtClean="0"/>
              <a:t>4/23/2018</a:t>
            </a:fld>
            <a:endParaRPr lang="en-US"/>
          </a:p>
        </p:txBody>
      </p:sp>
      <p:sp>
        <p:nvSpPr>
          <p:cNvPr id="6" name="Footer Placeholder 5">
            <a:extLst>
              <a:ext uri="{FF2B5EF4-FFF2-40B4-BE49-F238E27FC236}">
                <a16:creationId xmlns:a16="http://schemas.microsoft.com/office/drawing/2014/main" id="{6CE9225E-17C3-E345-93DC-E17028A9D9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14965C-7D46-514C-B99B-161F37F135D6}"/>
              </a:ext>
            </a:extLst>
          </p:cNvPr>
          <p:cNvSpPr>
            <a:spLocks noGrp="1"/>
          </p:cNvSpPr>
          <p:nvPr>
            <p:ph type="sldNum" sz="quarter" idx="12"/>
          </p:nvPr>
        </p:nvSpPr>
        <p:spPr/>
        <p:txBody>
          <a:bodyPr/>
          <a:lstStyle/>
          <a:p>
            <a:fld id="{3C2C388D-D2B8-AC43-B720-4B01B4250837}" type="slidenum">
              <a:rPr lang="en-US" smtClean="0"/>
              <a:t>‹#›</a:t>
            </a:fld>
            <a:endParaRPr lang="en-US"/>
          </a:p>
        </p:txBody>
      </p:sp>
    </p:spTree>
    <p:extLst>
      <p:ext uri="{BB962C8B-B14F-4D97-AF65-F5344CB8AC3E}">
        <p14:creationId xmlns:p14="http://schemas.microsoft.com/office/powerpoint/2010/main" val="3781181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BA0E6-FDF8-D749-8BA8-74C6AD44876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68BF9E-AEC8-7B4D-B0C0-2564D4689D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1A5CEFB-83F8-7445-98D5-3E7596F1B36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6F7BAA0-A6DD-C642-A5C2-6B48B5CA32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E9EC1E3-735C-D04D-B8D7-69E40DD04F2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9F7E89C-C538-1D46-8927-D3E19FF7D054}"/>
              </a:ext>
            </a:extLst>
          </p:cNvPr>
          <p:cNvSpPr>
            <a:spLocks noGrp="1"/>
          </p:cNvSpPr>
          <p:nvPr>
            <p:ph type="dt" sz="half" idx="10"/>
          </p:nvPr>
        </p:nvSpPr>
        <p:spPr/>
        <p:txBody>
          <a:bodyPr/>
          <a:lstStyle/>
          <a:p>
            <a:fld id="{0D0C7A24-2864-A641-8FCB-51E5BA6F24D5}" type="datetimeFigureOut">
              <a:rPr lang="en-US" smtClean="0"/>
              <a:t>4/23/2018</a:t>
            </a:fld>
            <a:endParaRPr lang="en-US"/>
          </a:p>
        </p:txBody>
      </p:sp>
      <p:sp>
        <p:nvSpPr>
          <p:cNvPr id="8" name="Footer Placeholder 7">
            <a:extLst>
              <a:ext uri="{FF2B5EF4-FFF2-40B4-BE49-F238E27FC236}">
                <a16:creationId xmlns:a16="http://schemas.microsoft.com/office/drawing/2014/main" id="{E0B7BAC4-3812-0544-8206-EEBAA4ED51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579F5-90F9-C74E-B38F-71B0B99D0ACE}"/>
              </a:ext>
            </a:extLst>
          </p:cNvPr>
          <p:cNvSpPr>
            <a:spLocks noGrp="1"/>
          </p:cNvSpPr>
          <p:nvPr>
            <p:ph type="sldNum" sz="quarter" idx="12"/>
          </p:nvPr>
        </p:nvSpPr>
        <p:spPr/>
        <p:txBody>
          <a:bodyPr/>
          <a:lstStyle/>
          <a:p>
            <a:fld id="{3C2C388D-D2B8-AC43-B720-4B01B4250837}" type="slidenum">
              <a:rPr lang="en-US" smtClean="0"/>
              <a:t>‹#›</a:t>
            </a:fld>
            <a:endParaRPr lang="en-US"/>
          </a:p>
        </p:txBody>
      </p:sp>
    </p:spTree>
    <p:extLst>
      <p:ext uri="{BB962C8B-B14F-4D97-AF65-F5344CB8AC3E}">
        <p14:creationId xmlns:p14="http://schemas.microsoft.com/office/powerpoint/2010/main" val="2107100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B2F28-AAF2-C840-BDE4-B0CA6D950F8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12E56B-DB67-CB41-B179-123940B11C9B}"/>
              </a:ext>
            </a:extLst>
          </p:cNvPr>
          <p:cNvSpPr>
            <a:spLocks noGrp="1"/>
          </p:cNvSpPr>
          <p:nvPr>
            <p:ph type="dt" sz="half" idx="10"/>
          </p:nvPr>
        </p:nvSpPr>
        <p:spPr/>
        <p:txBody>
          <a:bodyPr/>
          <a:lstStyle/>
          <a:p>
            <a:fld id="{0D0C7A24-2864-A641-8FCB-51E5BA6F24D5}" type="datetimeFigureOut">
              <a:rPr lang="en-US" smtClean="0"/>
              <a:t>4/23/2018</a:t>
            </a:fld>
            <a:endParaRPr lang="en-US"/>
          </a:p>
        </p:txBody>
      </p:sp>
      <p:sp>
        <p:nvSpPr>
          <p:cNvPr id="4" name="Footer Placeholder 3">
            <a:extLst>
              <a:ext uri="{FF2B5EF4-FFF2-40B4-BE49-F238E27FC236}">
                <a16:creationId xmlns:a16="http://schemas.microsoft.com/office/drawing/2014/main" id="{13E79BCD-CEAE-E244-A5B0-418D16BA05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CFAEDA7-2926-B948-84D2-D583B8EDEF14}"/>
              </a:ext>
            </a:extLst>
          </p:cNvPr>
          <p:cNvSpPr>
            <a:spLocks noGrp="1"/>
          </p:cNvSpPr>
          <p:nvPr>
            <p:ph type="sldNum" sz="quarter" idx="12"/>
          </p:nvPr>
        </p:nvSpPr>
        <p:spPr/>
        <p:txBody>
          <a:bodyPr/>
          <a:lstStyle/>
          <a:p>
            <a:fld id="{3C2C388D-D2B8-AC43-B720-4B01B4250837}" type="slidenum">
              <a:rPr lang="en-US" smtClean="0"/>
              <a:t>‹#›</a:t>
            </a:fld>
            <a:endParaRPr lang="en-US"/>
          </a:p>
        </p:txBody>
      </p:sp>
    </p:spTree>
    <p:extLst>
      <p:ext uri="{BB962C8B-B14F-4D97-AF65-F5344CB8AC3E}">
        <p14:creationId xmlns:p14="http://schemas.microsoft.com/office/powerpoint/2010/main" val="3385882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EA937B-1837-124B-8F27-D3CF873E21BF}"/>
              </a:ext>
            </a:extLst>
          </p:cNvPr>
          <p:cNvSpPr>
            <a:spLocks noGrp="1"/>
          </p:cNvSpPr>
          <p:nvPr>
            <p:ph type="dt" sz="half" idx="10"/>
          </p:nvPr>
        </p:nvSpPr>
        <p:spPr/>
        <p:txBody>
          <a:bodyPr/>
          <a:lstStyle/>
          <a:p>
            <a:fld id="{0D0C7A24-2864-A641-8FCB-51E5BA6F24D5}" type="datetimeFigureOut">
              <a:rPr lang="en-US" smtClean="0"/>
              <a:t>4/23/2018</a:t>
            </a:fld>
            <a:endParaRPr lang="en-US"/>
          </a:p>
        </p:txBody>
      </p:sp>
      <p:sp>
        <p:nvSpPr>
          <p:cNvPr id="3" name="Footer Placeholder 2">
            <a:extLst>
              <a:ext uri="{FF2B5EF4-FFF2-40B4-BE49-F238E27FC236}">
                <a16:creationId xmlns:a16="http://schemas.microsoft.com/office/drawing/2014/main" id="{6E9D4AA7-F0BA-104A-9F96-85DECA2975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3186979-86D8-2D43-B689-5A4D6057BB3B}"/>
              </a:ext>
            </a:extLst>
          </p:cNvPr>
          <p:cNvSpPr>
            <a:spLocks noGrp="1"/>
          </p:cNvSpPr>
          <p:nvPr>
            <p:ph type="sldNum" sz="quarter" idx="12"/>
          </p:nvPr>
        </p:nvSpPr>
        <p:spPr/>
        <p:txBody>
          <a:bodyPr/>
          <a:lstStyle/>
          <a:p>
            <a:fld id="{3C2C388D-D2B8-AC43-B720-4B01B4250837}" type="slidenum">
              <a:rPr lang="en-US" smtClean="0"/>
              <a:t>‹#›</a:t>
            </a:fld>
            <a:endParaRPr lang="en-US"/>
          </a:p>
        </p:txBody>
      </p:sp>
    </p:spTree>
    <p:extLst>
      <p:ext uri="{BB962C8B-B14F-4D97-AF65-F5344CB8AC3E}">
        <p14:creationId xmlns:p14="http://schemas.microsoft.com/office/powerpoint/2010/main" val="3756705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3C8F0-BCC1-3547-9F7B-BD48C0080D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B661890-7847-6245-8EB7-52DB03D92B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3C177D-4C6A-A84F-B9A8-F12C2058E1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BD59609-21FE-2247-8259-BDA7FAB5D283}"/>
              </a:ext>
            </a:extLst>
          </p:cNvPr>
          <p:cNvSpPr>
            <a:spLocks noGrp="1"/>
          </p:cNvSpPr>
          <p:nvPr>
            <p:ph type="dt" sz="half" idx="10"/>
          </p:nvPr>
        </p:nvSpPr>
        <p:spPr/>
        <p:txBody>
          <a:bodyPr/>
          <a:lstStyle/>
          <a:p>
            <a:fld id="{0D0C7A24-2864-A641-8FCB-51E5BA6F24D5}" type="datetimeFigureOut">
              <a:rPr lang="en-US" smtClean="0"/>
              <a:t>4/23/2018</a:t>
            </a:fld>
            <a:endParaRPr lang="en-US"/>
          </a:p>
        </p:txBody>
      </p:sp>
      <p:sp>
        <p:nvSpPr>
          <p:cNvPr id="6" name="Footer Placeholder 5">
            <a:extLst>
              <a:ext uri="{FF2B5EF4-FFF2-40B4-BE49-F238E27FC236}">
                <a16:creationId xmlns:a16="http://schemas.microsoft.com/office/drawing/2014/main" id="{E346511D-B46A-C245-962B-DA604DB4C8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2124E0-280D-EC47-94D8-3BBBF4B37F4E}"/>
              </a:ext>
            </a:extLst>
          </p:cNvPr>
          <p:cNvSpPr>
            <a:spLocks noGrp="1"/>
          </p:cNvSpPr>
          <p:nvPr>
            <p:ph type="sldNum" sz="quarter" idx="12"/>
          </p:nvPr>
        </p:nvSpPr>
        <p:spPr/>
        <p:txBody>
          <a:bodyPr/>
          <a:lstStyle/>
          <a:p>
            <a:fld id="{3C2C388D-D2B8-AC43-B720-4B01B4250837}" type="slidenum">
              <a:rPr lang="en-US" smtClean="0"/>
              <a:t>‹#›</a:t>
            </a:fld>
            <a:endParaRPr lang="en-US"/>
          </a:p>
        </p:txBody>
      </p:sp>
    </p:spTree>
    <p:extLst>
      <p:ext uri="{BB962C8B-B14F-4D97-AF65-F5344CB8AC3E}">
        <p14:creationId xmlns:p14="http://schemas.microsoft.com/office/powerpoint/2010/main" val="1405804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FD060-4B0D-6A40-B8C6-EA8F2155B3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A64E58-08EC-9745-90C6-17EC0E719B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7E997F-C69C-9840-BBCD-430DCB386B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969E951-83CE-CF4F-92D1-C426C6FF331D}"/>
              </a:ext>
            </a:extLst>
          </p:cNvPr>
          <p:cNvSpPr>
            <a:spLocks noGrp="1"/>
          </p:cNvSpPr>
          <p:nvPr>
            <p:ph type="dt" sz="half" idx="10"/>
          </p:nvPr>
        </p:nvSpPr>
        <p:spPr/>
        <p:txBody>
          <a:bodyPr/>
          <a:lstStyle/>
          <a:p>
            <a:fld id="{0D0C7A24-2864-A641-8FCB-51E5BA6F24D5}" type="datetimeFigureOut">
              <a:rPr lang="en-US" smtClean="0"/>
              <a:t>4/23/2018</a:t>
            </a:fld>
            <a:endParaRPr lang="en-US"/>
          </a:p>
        </p:txBody>
      </p:sp>
      <p:sp>
        <p:nvSpPr>
          <p:cNvPr id="6" name="Footer Placeholder 5">
            <a:extLst>
              <a:ext uri="{FF2B5EF4-FFF2-40B4-BE49-F238E27FC236}">
                <a16:creationId xmlns:a16="http://schemas.microsoft.com/office/drawing/2014/main" id="{373D47A0-1426-C943-A651-B4A3867AC3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3C62A8-DDF4-DE45-A2C1-E39D6FE47CBD}"/>
              </a:ext>
            </a:extLst>
          </p:cNvPr>
          <p:cNvSpPr>
            <a:spLocks noGrp="1"/>
          </p:cNvSpPr>
          <p:nvPr>
            <p:ph type="sldNum" sz="quarter" idx="12"/>
          </p:nvPr>
        </p:nvSpPr>
        <p:spPr/>
        <p:txBody>
          <a:bodyPr/>
          <a:lstStyle/>
          <a:p>
            <a:fld id="{3C2C388D-D2B8-AC43-B720-4B01B4250837}" type="slidenum">
              <a:rPr lang="en-US" smtClean="0"/>
              <a:t>‹#›</a:t>
            </a:fld>
            <a:endParaRPr lang="en-US"/>
          </a:p>
        </p:txBody>
      </p:sp>
    </p:spTree>
    <p:extLst>
      <p:ext uri="{BB962C8B-B14F-4D97-AF65-F5344CB8AC3E}">
        <p14:creationId xmlns:p14="http://schemas.microsoft.com/office/powerpoint/2010/main" val="3985956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3908DB-9E04-CA4A-9FB8-356FE5BBB4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7B4FA7-0DA4-5E41-ABF3-7E9240F9A0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21B18F-789A-4440-80C6-A1537B3F91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0C7A24-2864-A641-8FCB-51E5BA6F24D5}" type="datetimeFigureOut">
              <a:rPr lang="en-US" smtClean="0"/>
              <a:t>4/23/2018</a:t>
            </a:fld>
            <a:endParaRPr lang="en-US"/>
          </a:p>
        </p:txBody>
      </p:sp>
      <p:sp>
        <p:nvSpPr>
          <p:cNvPr id="5" name="Footer Placeholder 4">
            <a:extLst>
              <a:ext uri="{FF2B5EF4-FFF2-40B4-BE49-F238E27FC236}">
                <a16:creationId xmlns:a16="http://schemas.microsoft.com/office/drawing/2014/main" id="{9BD3A511-4DDA-F245-AB5D-58BFF0835D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5C4752-FFCD-D64B-BCB6-09EE2E0102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2C388D-D2B8-AC43-B720-4B01B4250837}" type="slidenum">
              <a:rPr lang="en-US" smtClean="0"/>
              <a:t>‹#›</a:t>
            </a:fld>
            <a:endParaRPr lang="en-US"/>
          </a:p>
        </p:txBody>
      </p:sp>
    </p:spTree>
    <p:extLst>
      <p:ext uri="{BB962C8B-B14F-4D97-AF65-F5344CB8AC3E}">
        <p14:creationId xmlns:p14="http://schemas.microsoft.com/office/powerpoint/2010/main" val="19612698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33505" name="Rectangle 33"/>
          <p:cNvSpPr>
            <a:spLocks noGrp="1" noChangeArrowheads="1"/>
          </p:cNvSpPr>
          <p:nvPr>
            <p:ph type="title"/>
          </p:nvPr>
        </p:nvSpPr>
        <p:spPr bwMode="auto">
          <a:xfrm>
            <a:off x="292608" y="457200"/>
            <a:ext cx="11777472" cy="64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a:t>Click to edit Master title</a:t>
            </a:r>
          </a:p>
        </p:txBody>
      </p:sp>
      <p:sp>
        <p:nvSpPr>
          <p:cNvPr id="10" name="TextBox 10"/>
          <p:cNvSpPr txBox="1">
            <a:spLocks noChangeArrowheads="1"/>
          </p:cNvSpPr>
          <p:nvPr userDrawn="1"/>
        </p:nvSpPr>
        <p:spPr bwMode="auto">
          <a:xfrm>
            <a:off x="9351434" y="6640513"/>
            <a:ext cx="271356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sz="1000" dirty="0">
                <a:solidFill>
                  <a:srgbClr val="008ABF"/>
                </a:solidFill>
                <a:latin typeface="Arial" panose="020B0604020202020204" pitchFamily="34" charset="0"/>
              </a:rPr>
              <a:t>© Copyright IBM Corporation 2018</a:t>
            </a:r>
          </a:p>
        </p:txBody>
      </p:sp>
      <p:sp>
        <p:nvSpPr>
          <p:cNvPr id="2" name="FullPath"/>
          <p:cNvSpPr txBox="1"/>
          <p:nvPr userDrawn="1"/>
        </p:nvSpPr>
        <p:spPr>
          <a:xfrm>
            <a:off x="294640" y="6593841"/>
            <a:ext cx="5080000" cy="246221"/>
          </a:xfrm>
          <a:prstGeom prst="rect">
            <a:avLst/>
          </a:prstGeom>
          <a:noFill/>
        </p:spPr>
        <p:txBody>
          <a:bodyPr vert="horz" rtlCol="0">
            <a:spAutoFit/>
          </a:bodyPr>
          <a:lstStyle/>
          <a:p>
            <a:r>
              <a:rPr lang="en-US" sz="1000">
                <a:solidFill>
                  <a:srgbClr val="008ABF"/>
                </a:solidFill>
                <a:latin typeface="Arial" panose="020B0604020202020204" pitchFamily="34" charset="0"/>
              </a:rPr>
              <a:t>Introduction to Big Data and Data Analytics</a:t>
            </a:r>
            <a:endParaRPr lang="en-US" sz="1000" dirty="0">
              <a:solidFill>
                <a:srgbClr val="008ABF"/>
              </a:solidFill>
              <a:latin typeface="Arial" panose="020B0604020202020204" pitchFamily="34" charset="0"/>
            </a:endParaRPr>
          </a:p>
        </p:txBody>
      </p:sp>
      <p:sp>
        <p:nvSpPr>
          <p:cNvPr id="4" name="FullPath"/>
          <p:cNvSpPr txBox="1"/>
          <p:nvPr userDrawn="1"/>
        </p:nvSpPr>
        <p:spPr>
          <a:xfrm>
            <a:off x="294640" y="6593841"/>
            <a:ext cx="5080000" cy="246221"/>
          </a:xfrm>
          <a:prstGeom prst="rect">
            <a:avLst/>
          </a:prstGeom>
          <a:noFill/>
        </p:spPr>
        <p:txBody>
          <a:bodyPr vert="horz" rtlCol="0">
            <a:spAutoFit/>
          </a:bodyPr>
          <a:lstStyle/>
          <a:p>
            <a:endParaRPr lang="en-US" sz="1000" dirty="0">
              <a:solidFill>
                <a:srgbClr val="008ABF"/>
              </a:solidFill>
              <a:latin typeface="Arial" panose="020B0604020202020204" pitchFamily="34" charset="0"/>
            </a:endParaRPr>
          </a:p>
        </p:txBody>
      </p:sp>
      <p:sp>
        <p:nvSpPr>
          <p:cNvPr id="3" name="FullPath"/>
          <p:cNvSpPr txBox="1"/>
          <p:nvPr userDrawn="1"/>
        </p:nvSpPr>
        <p:spPr>
          <a:xfrm>
            <a:off x="294640" y="6593841"/>
            <a:ext cx="5080000" cy="246221"/>
          </a:xfrm>
          <a:prstGeom prst="rect">
            <a:avLst/>
          </a:prstGeom>
          <a:noFill/>
        </p:spPr>
        <p:txBody>
          <a:bodyPr vert="horz" rtlCol="0">
            <a:spAutoFit/>
          </a:bodyPr>
          <a:lstStyle/>
          <a:p>
            <a:endParaRPr lang="en-US" sz="1000" dirty="0">
              <a:solidFill>
                <a:srgbClr val="008ABF"/>
              </a:solidFill>
              <a:latin typeface="Arial" panose="020B0604020202020204" pitchFamily="34" charset="0"/>
            </a:endParaRPr>
          </a:p>
        </p:txBody>
      </p:sp>
      <p:sp>
        <p:nvSpPr>
          <p:cNvPr id="5" name="FullPath"/>
          <p:cNvSpPr txBox="1"/>
          <p:nvPr userDrawn="1"/>
        </p:nvSpPr>
        <p:spPr>
          <a:xfrm>
            <a:off x="294640" y="6593841"/>
            <a:ext cx="5080000" cy="246221"/>
          </a:xfrm>
          <a:prstGeom prst="rect">
            <a:avLst/>
          </a:prstGeom>
          <a:noFill/>
        </p:spPr>
        <p:txBody>
          <a:bodyPr vert="horz" rtlCol="0">
            <a:spAutoFit/>
          </a:bodyPr>
          <a:lstStyle/>
          <a:p>
            <a:endParaRPr lang="en-US" sz="1000" dirty="0">
              <a:solidFill>
                <a:srgbClr val="008ABF"/>
              </a:solidFill>
              <a:latin typeface="Arial" panose="020B0604020202020204" pitchFamily="34" charset="0"/>
            </a:endParaRPr>
          </a:p>
        </p:txBody>
      </p:sp>
      <p:sp>
        <p:nvSpPr>
          <p:cNvPr id="6" name="FullPath"/>
          <p:cNvSpPr txBox="1"/>
          <p:nvPr userDrawn="1"/>
        </p:nvSpPr>
        <p:spPr>
          <a:xfrm>
            <a:off x="294640" y="6593841"/>
            <a:ext cx="5080000" cy="246221"/>
          </a:xfrm>
          <a:prstGeom prst="rect">
            <a:avLst/>
          </a:prstGeom>
          <a:noFill/>
        </p:spPr>
        <p:txBody>
          <a:bodyPr vert="horz" rtlCol="0">
            <a:spAutoFit/>
          </a:bodyPr>
          <a:lstStyle/>
          <a:p>
            <a:endParaRPr lang="en-US" sz="1000" dirty="0">
              <a:solidFill>
                <a:srgbClr val="008ABF"/>
              </a:solidFill>
              <a:latin typeface="Arial" panose="020B0604020202020204" pitchFamily="34" charset="0"/>
            </a:endParaRPr>
          </a:p>
        </p:txBody>
      </p:sp>
      <p:sp>
        <p:nvSpPr>
          <p:cNvPr id="7" name="FullPath"/>
          <p:cNvSpPr txBox="1"/>
          <p:nvPr userDrawn="1"/>
        </p:nvSpPr>
        <p:spPr>
          <a:xfrm>
            <a:off x="294640" y="6593841"/>
            <a:ext cx="5080000" cy="246221"/>
          </a:xfrm>
          <a:prstGeom prst="rect">
            <a:avLst/>
          </a:prstGeom>
          <a:noFill/>
        </p:spPr>
        <p:txBody>
          <a:bodyPr vert="horz" rtlCol="0">
            <a:spAutoFit/>
          </a:bodyPr>
          <a:lstStyle/>
          <a:p>
            <a:endParaRPr lang="en-US" sz="1000" dirty="0">
              <a:solidFill>
                <a:srgbClr val="008ABF"/>
              </a:solidFill>
              <a:latin typeface="Arial" panose="020B0604020202020204" pitchFamily="34" charset="0"/>
            </a:endParaRPr>
          </a:p>
        </p:txBody>
      </p:sp>
      <p:sp>
        <p:nvSpPr>
          <p:cNvPr id="9" name="FullPath"/>
          <p:cNvSpPr txBox="1"/>
          <p:nvPr userDrawn="1"/>
        </p:nvSpPr>
        <p:spPr>
          <a:xfrm>
            <a:off x="294640" y="6593841"/>
            <a:ext cx="5080000" cy="246221"/>
          </a:xfrm>
          <a:prstGeom prst="rect">
            <a:avLst/>
          </a:prstGeom>
          <a:noFill/>
        </p:spPr>
        <p:txBody>
          <a:bodyPr vert="horz" rtlCol="0">
            <a:spAutoFit/>
          </a:bodyPr>
          <a:lstStyle/>
          <a:p>
            <a:endParaRPr lang="en-US" sz="1000" dirty="0">
              <a:solidFill>
                <a:srgbClr val="008ABF"/>
              </a:solidFill>
              <a:latin typeface="Arial" panose="020B0604020202020204" pitchFamily="34" charset="0"/>
            </a:endParaRPr>
          </a:p>
        </p:txBody>
      </p:sp>
      <p:sp>
        <p:nvSpPr>
          <p:cNvPr id="11" name="FullPath"/>
          <p:cNvSpPr txBox="1"/>
          <p:nvPr userDrawn="1"/>
        </p:nvSpPr>
        <p:spPr>
          <a:xfrm>
            <a:off x="294640" y="6593841"/>
            <a:ext cx="5080000" cy="246221"/>
          </a:xfrm>
          <a:prstGeom prst="rect">
            <a:avLst/>
          </a:prstGeom>
          <a:noFill/>
        </p:spPr>
        <p:txBody>
          <a:bodyPr vert="horz" rtlCol="0">
            <a:spAutoFit/>
          </a:bodyPr>
          <a:lstStyle/>
          <a:p>
            <a:endParaRPr lang="en-US" sz="1000" dirty="0">
              <a:solidFill>
                <a:srgbClr val="008ABF"/>
              </a:solidFill>
              <a:latin typeface="Arial" panose="020B0604020202020204" pitchFamily="34" charset="0"/>
            </a:endParaRPr>
          </a:p>
        </p:txBody>
      </p:sp>
      <p:sp>
        <p:nvSpPr>
          <p:cNvPr id="12" name="FullPath"/>
          <p:cNvSpPr txBox="1"/>
          <p:nvPr userDrawn="1"/>
        </p:nvSpPr>
        <p:spPr>
          <a:xfrm>
            <a:off x="294640" y="6593841"/>
            <a:ext cx="5080000" cy="246221"/>
          </a:xfrm>
          <a:prstGeom prst="rect">
            <a:avLst/>
          </a:prstGeom>
          <a:noFill/>
        </p:spPr>
        <p:txBody>
          <a:bodyPr vert="horz" rtlCol="0">
            <a:spAutoFit/>
          </a:bodyPr>
          <a:lstStyle/>
          <a:p>
            <a:endParaRPr lang="en-US" sz="1000" dirty="0">
              <a:solidFill>
                <a:srgbClr val="008ABF"/>
              </a:solidFill>
              <a:latin typeface="Arial" panose="020B0604020202020204" pitchFamily="34" charset="0"/>
            </a:endParaRPr>
          </a:p>
        </p:txBody>
      </p:sp>
      <p:sp>
        <p:nvSpPr>
          <p:cNvPr id="14" name="FullPath"/>
          <p:cNvSpPr txBox="1"/>
          <p:nvPr userDrawn="1"/>
        </p:nvSpPr>
        <p:spPr>
          <a:xfrm>
            <a:off x="294640" y="6593841"/>
            <a:ext cx="5080000" cy="246221"/>
          </a:xfrm>
          <a:prstGeom prst="rect">
            <a:avLst/>
          </a:prstGeom>
          <a:noFill/>
        </p:spPr>
        <p:txBody>
          <a:bodyPr vert="horz" rtlCol="0">
            <a:spAutoFit/>
          </a:bodyPr>
          <a:lstStyle/>
          <a:p>
            <a:endParaRPr lang="en-US" sz="1000" dirty="0">
              <a:solidFill>
                <a:srgbClr val="008ABF"/>
              </a:solidFill>
              <a:latin typeface="Arial" panose="020B0604020202020204" pitchFamily="34" charset="0"/>
            </a:endParaRPr>
          </a:p>
        </p:txBody>
      </p:sp>
      <p:sp>
        <p:nvSpPr>
          <p:cNvPr id="15" name="FullPath"/>
          <p:cNvSpPr txBox="1"/>
          <p:nvPr userDrawn="1"/>
        </p:nvSpPr>
        <p:spPr>
          <a:xfrm>
            <a:off x="294640" y="6593841"/>
            <a:ext cx="5080000" cy="246221"/>
          </a:xfrm>
          <a:prstGeom prst="rect">
            <a:avLst/>
          </a:prstGeom>
          <a:noFill/>
        </p:spPr>
        <p:txBody>
          <a:bodyPr vert="horz" rtlCol="0">
            <a:spAutoFit/>
          </a:bodyPr>
          <a:lstStyle/>
          <a:p>
            <a:endParaRPr lang="en-US" sz="1000" dirty="0">
              <a:solidFill>
                <a:srgbClr val="008ABF"/>
              </a:solidFill>
              <a:latin typeface="Arial" panose="020B0604020202020204" pitchFamily="34" charset="0"/>
            </a:endParaRPr>
          </a:p>
        </p:txBody>
      </p:sp>
      <p:sp>
        <p:nvSpPr>
          <p:cNvPr id="16" name="FullPath"/>
          <p:cNvSpPr txBox="1"/>
          <p:nvPr userDrawn="1"/>
        </p:nvSpPr>
        <p:spPr>
          <a:xfrm>
            <a:off x="294640" y="6593841"/>
            <a:ext cx="5080000" cy="246221"/>
          </a:xfrm>
          <a:prstGeom prst="rect">
            <a:avLst/>
          </a:prstGeom>
          <a:noFill/>
        </p:spPr>
        <p:txBody>
          <a:bodyPr vert="horz" rtlCol="0">
            <a:spAutoFit/>
          </a:bodyPr>
          <a:lstStyle/>
          <a:p>
            <a:endParaRPr lang="en-US" sz="1000" dirty="0">
              <a:solidFill>
                <a:srgbClr val="008ABF"/>
              </a:solidFill>
              <a:latin typeface="Arial" panose="020B0604020202020204" pitchFamily="34" charset="0"/>
            </a:endParaRPr>
          </a:p>
        </p:txBody>
      </p:sp>
      <p:sp>
        <p:nvSpPr>
          <p:cNvPr id="17" name="FullPath"/>
          <p:cNvSpPr txBox="1"/>
          <p:nvPr userDrawn="1"/>
        </p:nvSpPr>
        <p:spPr>
          <a:xfrm>
            <a:off x="294640" y="6593841"/>
            <a:ext cx="5080000" cy="246221"/>
          </a:xfrm>
          <a:prstGeom prst="rect">
            <a:avLst/>
          </a:prstGeom>
          <a:noFill/>
        </p:spPr>
        <p:txBody>
          <a:bodyPr vert="horz" rtlCol="0">
            <a:spAutoFit/>
          </a:bodyPr>
          <a:lstStyle/>
          <a:p>
            <a:endParaRPr lang="en-US" sz="1000" dirty="0">
              <a:solidFill>
                <a:srgbClr val="008ABF"/>
              </a:solidFill>
              <a:latin typeface="Arial" panose="020B0604020202020204" pitchFamily="34" charset="0"/>
            </a:endParaRPr>
          </a:p>
        </p:txBody>
      </p:sp>
      <p:sp>
        <p:nvSpPr>
          <p:cNvPr id="18" name="FullPath"/>
          <p:cNvSpPr txBox="1"/>
          <p:nvPr userDrawn="1"/>
        </p:nvSpPr>
        <p:spPr>
          <a:xfrm>
            <a:off x="294640" y="6593841"/>
            <a:ext cx="5080000" cy="246221"/>
          </a:xfrm>
          <a:prstGeom prst="rect">
            <a:avLst/>
          </a:prstGeom>
          <a:noFill/>
        </p:spPr>
        <p:txBody>
          <a:bodyPr vert="horz" rtlCol="0">
            <a:spAutoFit/>
          </a:bodyPr>
          <a:lstStyle/>
          <a:p>
            <a:endParaRPr lang="en-US" sz="1000" dirty="0">
              <a:solidFill>
                <a:srgbClr val="008ABF"/>
              </a:solidFill>
              <a:latin typeface="Arial" panose="020B0604020202020204" pitchFamily="34" charset="0"/>
            </a:endParaRPr>
          </a:p>
        </p:txBody>
      </p:sp>
      <p:sp>
        <p:nvSpPr>
          <p:cNvPr id="19" name="FullPath"/>
          <p:cNvSpPr txBox="1"/>
          <p:nvPr userDrawn="1"/>
        </p:nvSpPr>
        <p:spPr>
          <a:xfrm>
            <a:off x="294640" y="6593841"/>
            <a:ext cx="5080000" cy="246221"/>
          </a:xfrm>
          <a:prstGeom prst="rect">
            <a:avLst/>
          </a:prstGeom>
          <a:noFill/>
        </p:spPr>
        <p:txBody>
          <a:bodyPr vert="horz" rtlCol="0">
            <a:spAutoFit/>
          </a:bodyPr>
          <a:lstStyle/>
          <a:p>
            <a:endParaRPr lang="en-US" sz="1000" dirty="0">
              <a:solidFill>
                <a:srgbClr val="008ABF"/>
              </a:solidFill>
              <a:latin typeface="Arial" panose="020B0604020202020204" pitchFamily="34" charset="0"/>
            </a:endParaRPr>
          </a:p>
        </p:txBody>
      </p:sp>
      <p:sp>
        <p:nvSpPr>
          <p:cNvPr id="20" name="FullPath"/>
          <p:cNvSpPr txBox="1"/>
          <p:nvPr userDrawn="1"/>
        </p:nvSpPr>
        <p:spPr>
          <a:xfrm>
            <a:off x="294640" y="6593841"/>
            <a:ext cx="5080000" cy="246221"/>
          </a:xfrm>
          <a:prstGeom prst="rect">
            <a:avLst/>
          </a:prstGeom>
          <a:noFill/>
        </p:spPr>
        <p:txBody>
          <a:bodyPr vert="horz" rtlCol="0">
            <a:spAutoFit/>
          </a:bodyPr>
          <a:lstStyle/>
          <a:p>
            <a:endParaRPr lang="en-US" sz="1000" dirty="0">
              <a:solidFill>
                <a:srgbClr val="008ABF"/>
              </a:solidFill>
              <a:latin typeface="Arial" panose="020B0604020202020204" pitchFamily="34" charset="0"/>
            </a:endParaRPr>
          </a:p>
        </p:txBody>
      </p:sp>
      <p:sp>
        <p:nvSpPr>
          <p:cNvPr id="21" name="FullPath"/>
          <p:cNvSpPr txBox="1"/>
          <p:nvPr userDrawn="1"/>
        </p:nvSpPr>
        <p:spPr>
          <a:xfrm>
            <a:off x="294640" y="6593841"/>
            <a:ext cx="5080000" cy="246221"/>
          </a:xfrm>
          <a:prstGeom prst="rect">
            <a:avLst/>
          </a:prstGeom>
          <a:noFill/>
        </p:spPr>
        <p:txBody>
          <a:bodyPr vert="horz" rtlCol="0">
            <a:spAutoFit/>
          </a:bodyPr>
          <a:lstStyle/>
          <a:p>
            <a:endParaRPr lang="en-US" sz="1000" dirty="0">
              <a:solidFill>
                <a:srgbClr val="008ABF"/>
              </a:solidFill>
              <a:latin typeface="Arial" panose="020B0604020202020204" pitchFamily="34" charset="0"/>
            </a:endParaRPr>
          </a:p>
        </p:txBody>
      </p:sp>
      <p:sp>
        <p:nvSpPr>
          <p:cNvPr id="24" name="Rectangle 10"/>
          <p:cNvSpPr>
            <a:spLocks noGrp="1" noChangeArrowheads="1"/>
          </p:cNvSpPr>
          <p:nvPr>
            <p:ph type="body" idx="1"/>
          </p:nvPr>
        </p:nvSpPr>
        <p:spPr bwMode="auto">
          <a:xfrm>
            <a:off x="316992" y="1188720"/>
            <a:ext cx="11740896" cy="5358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16" tIns="45708" rIns="91416" bIns="45708" numCol="1" anchor="t" anchorCtr="0" compatLnSpc="1">
            <a:prstTxWarp prst="textNoShape">
              <a:avLst/>
            </a:prstTxWarp>
          </a:bodyPr>
          <a:lstStyle/>
          <a:p>
            <a:pPr lvl="0"/>
            <a:endParaRPr lang="en-US" dirty="0"/>
          </a:p>
        </p:txBody>
      </p:sp>
      <p:sp>
        <p:nvSpPr>
          <p:cNvPr id="22" name="FullPath"/>
          <p:cNvSpPr txBox="1"/>
          <p:nvPr userDrawn="1"/>
        </p:nvSpPr>
        <p:spPr>
          <a:xfrm>
            <a:off x="294640" y="6593841"/>
            <a:ext cx="5080000" cy="246221"/>
          </a:xfrm>
          <a:prstGeom prst="rect">
            <a:avLst/>
          </a:prstGeom>
          <a:noFill/>
        </p:spPr>
        <p:txBody>
          <a:bodyPr vert="horz" rtlCol="0">
            <a:spAutoFit/>
          </a:bodyPr>
          <a:lstStyle/>
          <a:p>
            <a:endParaRPr lang="en-US" sz="1000" dirty="0">
              <a:solidFill>
                <a:srgbClr val="008ABF"/>
              </a:solidFill>
              <a:latin typeface="Arial" panose="020B0604020202020204" pitchFamily="34" charset="0"/>
            </a:endParaRPr>
          </a:p>
        </p:txBody>
      </p:sp>
      <p:sp>
        <p:nvSpPr>
          <p:cNvPr id="25" name="Rectangle 18"/>
          <p:cNvSpPr>
            <a:spLocks noChangeArrowheads="1"/>
          </p:cNvSpPr>
          <p:nvPr userDrawn="1"/>
        </p:nvSpPr>
        <p:spPr bwMode="auto">
          <a:xfrm>
            <a:off x="2753" y="2382"/>
            <a:ext cx="12188828" cy="6855618"/>
          </a:xfrm>
          <a:prstGeom prst="rect">
            <a:avLst/>
          </a:prstGeom>
          <a:noFill/>
          <a:ln w="6350" algn="ctr">
            <a:solidFill>
              <a:srgbClr val="00649D"/>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37053" tIns="68526" rIns="137053" bIns="68526" anchor="ctr"/>
          <a:lstStyle/>
          <a:p>
            <a:endParaRPr lang="en-US" sz="1800" dirty="0">
              <a:latin typeface="Arial" panose="020B0604020202020204" pitchFamily="34" charset="0"/>
            </a:endParaRPr>
          </a:p>
        </p:txBody>
      </p:sp>
      <p:pic>
        <p:nvPicPr>
          <p:cNvPr id="8" name="Picture 6" descr="C:\!!Templates\Cross-brand_Ppt_template\!!Masthead_Final-1d.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1"/>
            <a:ext cx="12192000"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FullPath"/>
          <p:cNvSpPr txBox="1"/>
          <p:nvPr userDrawn="1"/>
        </p:nvSpPr>
        <p:spPr>
          <a:xfrm>
            <a:off x="294640" y="6593841"/>
            <a:ext cx="5080000" cy="246221"/>
          </a:xfrm>
          <a:prstGeom prst="rect">
            <a:avLst/>
          </a:prstGeom>
          <a:noFill/>
        </p:spPr>
        <p:txBody>
          <a:bodyPr vert="horz" rtlCol="0">
            <a:spAutoFit/>
          </a:bodyPr>
          <a:lstStyle/>
          <a:p>
            <a:endParaRPr lang="en-US" sz="1000">
              <a:solidFill>
                <a:srgbClr val="008ABF"/>
              </a:solidFill>
              <a:latin typeface="Arial" panose="020B0604020202020204" pitchFamily="34" charset="0"/>
            </a:endParaRPr>
          </a:p>
        </p:txBody>
      </p:sp>
    </p:spTree>
    <p:extLst>
      <p:ext uri="{BB962C8B-B14F-4D97-AF65-F5344CB8AC3E}">
        <p14:creationId xmlns:p14="http://schemas.microsoft.com/office/powerpoint/2010/main" val="13347909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3912" rtl="0" eaLnBrk="1" fontAlgn="base" hangingPunct="1">
        <a:spcBef>
          <a:spcPct val="0"/>
        </a:spcBef>
        <a:spcAft>
          <a:spcPct val="0"/>
        </a:spcAft>
        <a:defRPr sz="2400" b="1">
          <a:solidFill>
            <a:srgbClr val="00649D"/>
          </a:solidFill>
          <a:latin typeface="Arial" panose="020B0604020202020204" pitchFamily="34" charset="0"/>
          <a:ea typeface="+mj-ea"/>
          <a:cs typeface="Arial" panose="020B0604020202020204" pitchFamily="34" charset="0"/>
        </a:defRPr>
      </a:lvl1pPr>
      <a:lvl2pPr algn="l" defTabSz="913912" rtl="0" eaLnBrk="1" fontAlgn="base" hangingPunct="1">
        <a:spcBef>
          <a:spcPct val="0"/>
        </a:spcBef>
        <a:spcAft>
          <a:spcPct val="0"/>
        </a:spcAft>
        <a:defRPr sz="3598" b="1">
          <a:solidFill>
            <a:schemeClr val="tx1"/>
          </a:solidFill>
          <a:latin typeface="Tahoma" pitchFamily="34" charset="0"/>
        </a:defRPr>
      </a:lvl2pPr>
      <a:lvl3pPr algn="l" defTabSz="913912" rtl="0" eaLnBrk="1" fontAlgn="base" hangingPunct="1">
        <a:spcBef>
          <a:spcPct val="0"/>
        </a:spcBef>
        <a:spcAft>
          <a:spcPct val="0"/>
        </a:spcAft>
        <a:defRPr sz="3598" b="1">
          <a:solidFill>
            <a:schemeClr val="tx1"/>
          </a:solidFill>
          <a:latin typeface="Tahoma" pitchFamily="34" charset="0"/>
        </a:defRPr>
      </a:lvl3pPr>
      <a:lvl4pPr algn="l" defTabSz="913912" rtl="0" eaLnBrk="1" fontAlgn="base" hangingPunct="1">
        <a:spcBef>
          <a:spcPct val="0"/>
        </a:spcBef>
        <a:spcAft>
          <a:spcPct val="0"/>
        </a:spcAft>
        <a:defRPr sz="3598" b="1">
          <a:solidFill>
            <a:schemeClr val="tx1"/>
          </a:solidFill>
          <a:latin typeface="Tahoma" pitchFamily="34" charset="0"/>
        </a:defRPr>
      </a:lvl4pPr>
      <a:lvl5pPr algn="l" defTabSz="913912" rtl="0" eaLnBrk="1" fontAlgn="base" hangingPunct="1">
        <a:spcBef>
          <a:spcPct val="0"/>
        </a:spcBef>
        <a:spcAft>
          <a:spcPct val="0"/>
        </a:spcAft>
        <a:defRPr sz="3598" b="1">
          <a:solidFill>
            <a:schemeClr val="tx1"/>
          </a:solidFill>
          <a:latin typeface="Tahoma" pitchFamily="34" charset="0"/>
        </a:defRPr>
      </a:lvl5pPr>
      <a:lvl6pPr marL="685434" algn="l" defTabSz="913912" rtl="0" eaLnBrk="1" fontAlgn="base" hangingPunct="1">
        <a:spcBef>
          <a:spcPct val="0"/>
        </a:spcBef>
        <a:spcAft>
          <a:spcPct val="0"/>
        </a:spcAft>
        <a:defRPr sz="3598" b="1">
          <a:solidFill>
            <a:schemeClr val="tx1"/>
          </a:solidFill>
          <a:latin typeface="Tahoma" pitchFamily="34" charset="0"/>
        </a:defRPr>
      </a:lvl6pPr>
      <a:lvl7pPr marL="1370868" algn="l" defTabSz="913912" rtl="0" eaLnBrk="1" fontAlgn="base" hangingPunct="1">
        <a:spcBef>
          <a:spcPct val="0"/>
        </a:spcBef>
        <a:spcAft>
          <a:spcPct val="0"/>
        </a:spcAft>
        <a:defRPr sz="3598" b="1">
          <a:solidFill>
            <a:schemeClr val="tx1"/>
          </a:solidFill>
          <a:latin typeface="Tahoma" pitchFamily="34" charset="0"/>
        </a:defRPr>
      </a:lvl7pPr>
      <a:lvl8pPr marL="2056303" algn="l" defTabSz="913912" rtl="0" eaLnBrk="1" fontAlgn="base" hangingPunct="1">
        <a:spcBef>
          <a:spcPct val="0"/>
        </a:spcBef>
        <a:spcAft>
          <a:spcPct val="0"/>
        </a:spcAft>
        <a:defRPr sz="3598" b="1">
          <a:solidFill>
            <a:schemeClr val="tx1"/>
          </a:solidFill>
          <a:latin typeface="Tahoma" pitchFamily="34" charset="0"/>
        </a:defRPr>
      </a:lvl8pPr>
      <a:lvl9pPr marL="2741737" algn="l" defTabSz="913912" rtl="0" eaLnBrk="1" fontAlgn="base" hangingPunct="1">
        <a:spcBef>
          <a:spcPct val="0"/>
        </a:spcBef>
        <a:spcAft>
          <a:spcPct val="0"/>
        </a:spcAft>
        <a:defRPr sz="3598" b="1">
          <a:solidFill>
            <a:schemeClr val="tx1"/>
          </a:solidFill>
          <a:latin typeface="Tahoma" pitchFamily="34" charset="0"/>
        </a:defRPr>
      </a:lvl9pPr>
    </p:titleStyle>
    <p:bodyStyle>
      <a:lvl1pPr marL="230859" indent="-230859" algn="l" defTabSz="913912" rtl="0" eaLnBrk="1" fontAlgn="base" hangingPunct="1">
        <a:spcBef>
          <a:spcPct val="30000"/>
        </a:spcBef>
        <a:spcAft>
          <a:spcPct val="0"/>
        </a:spcAft>
        <a:buClr>
          <a:schemeClr val="tx1"/>
        </a:buClr>
        <a:buFont typeface="Wingdings" pitchFamily="2" charset="2"/>
        <a:buChar char="§"/>
        <a:defRPr sz="2100">
          <a:solidFill>
            <a:schemeClr val="tx1"/>
          </a:solidFill>
          <a:latin typeface="+mn-lt"/>
          <a:ea typeface="+mn-ea"/>
          <a:cs typeface="+mn-cs"/>
        </a:defRPr>
      </a:lvl1pPr>
      <a:lvl2pPr marL="685434" indent="-228478" algn="l" defTabSz="913912" rtl="0" eaLnBrk="1" fontAlgn="base" hangingPunct="1">
        <a:spcBef>
          <a:spcPct val="30000"/>
        </a:spcBef>
        <a:spcAft>
          <a:spcPct val="0"/>
        </a:spcAft>
        <a:buClr>
          <a:schemeClr val="tx1"/>
        </a:buClr>
        <a:buFont typeface="Wingdings" pitchFamily="2" charset="2"/>
        <a:buChar char="§"/>
        <a:defRPr lang="en-US" sz="2100" dirty="0" smtClean="0">
          <a:solidFill>
            <a:schemeClr val="tx1"/>
          </a:solidFill>
          <a:latin typeface="Arial" panose="020B0604020202020204" pitchFamily="34" charset="0"/>
          <a:ea typeface="+mn-ea"/>
          <a:cs typeface="Arial" panose="020B0604020202020204" pitchFamily="34" charset="0"/>
        </a:defRPr>
      </a:lvl2pPr>
      <a:lvl3pPr marL="1030532" indent="-173739" algn="l" defTabSz="913912" rtl="0" eaLnBrk="1" fontAlgn="base" hangingPunct="1">
        <a:spcBef>
          <a:spcPct val="30000"/>
        </a:spcBef>
        <a:spcAft>
          <a:spcPct val="0"/>
        </a:spcAft>
        <a:buClr>
          <a:schemeClr val="tx1"/>
        </a:buClr>
        <a:buFont typeface="Wingdings" pitchFamily="2" charset="2"/>
        <a:buChar char="§"/>
        <a:defRPr lang="en-US" sz="2100" dirty="0" smtClean="0">
          <a:solidFill>
            <a:schemeClr val="tx1"/>
          </a:solidFill>
          <a:latin typeface="Arial" panose="020B0604020202020204" pitchFamily="34" charset="0"/>
          <a:ea typeface="+mn-ea"/>
          <a:cs typeface="Arial" panose="020B0604020202020204" pitchFamily="34" charset="0"/>
        </a:defRPr>
      </a:lvl3pPr>
      <a:lvl4pPr marL="1370868" indent="-171359" algn="l" defTabSz="913912" rtl="0" eaLnBrk="1" fontAlgn="base" hangingPunct="1">
        <a:spcBef>
          <a:spcPct val="30000"/>
        </a:spcBef>
        <a:spcAft>
          <a:spcPct val="0"/>
        </a:spcAft>
        <a:buClr>
          <a:srgbClr val="969696"/>
        </a:buClr>
        <a:buChar char="•"/>
        <a:defRPr sz="1649">
          <a:solidFill>
            <a:srgbClr val="4C4C4C"/>
          </a:solidFill>
          <a:latin typeface="Arial" charset="0"/>
        </a:defRPr>
      </a:lvl4pPr>
      <a:lvl5pPr marL="1656466" indent="-171359" algn="l" defTabSz="913912" rtl="0" eaLnBrk="1" fontAlgn="base" hangingPunct="1">
        <a:spcBef>
          <a:spcPct val="30000"/>
        </a:spcBef>
        <a:spcAft>
          <a:spcPct val="0"/>
        </a:spcAft>
        <a:buClr>
          <a:srgbClr val="969696"/>
        </a:buClr>
        <a:buChar char="•"/>
        <a:defRPr sz="1649">
          <a:solidFill>
            <a:srgbClr val="4C4C4C"/>
          </a:solidFill>
          <a:latin typeface="Arial" charset="0"/>
        </a:defRPr>
      </a:lvl5pPr>
      <a:lvl6pPr marL="2341900" indent="-171359" algn="l" defTabSz="913912" rtl="0" eaLnBrk="1" fontAlgn="base" hangingPunct="1">
        <a:spcBef>
          <a:spcPct val="30000"/>
        </a:spcBef>
        <a:spcAft>
          <a:spcPct val="0"/>
        </a:spcAft>
        <a:buClr>
          <a:srgbClr val="969696"/>
        </a:buClr>
        <a:buChar char="•"/>
        <a:defRPr sz="1649">
          <a:solidFill>
            <a:srgbClr val="4C4C4C"/>
          </a:solidFill>
          <a:latin typeface="Arial" charset="0"/>
        </a:defRPr>
      </a:lvl6pPr>
      <a:lvl7pPr marL="3027335" indent="-171359" algn="l" defTabSz="913912" rtl="0" eaLnBrk="1" fontAlgn="base" hangingPunct="1">
        <a:spcBef>
          <a:spcPct val="30000"/>
        </a:spcBef>
        <a:spcAft>
          <a:spcPct val="0"/>
        </a:spcAft>
        <a:buClr>
          <a:srgbClr val="969696"/>
        </a:buClr>
        <a:buChar char="•"/>
        <a:defRPr sz="1649">
          <a:solidFill>
            <a:srgbClr val="4C4C4C"/>
          </a:solidFill>
          <a:latin typeface="Arial" charset="0"/>
        </a:defRPr>
      </a:lvl7pPr>
      <a:lvl8pPr marL="3712769" indent="-171359" algn="l" defTabSz="913912" rtl="0" eaLnBrk="1" fontAlgn="base" hangingPunct="1">
        <a:spcBef>
          <a:spcPct val="30000"/>
        </a:spcBef>
        <a:spcAft>
          <a:spcPct val="0"/>
        </a:spcAft>
        <a:buClr>
          <a:srgbClr val="969696"/>
        </a:buClr>
        <a:buChar char="•"/>
        <a:defRPr sz="1649">
          <a:solidFill>
            <a:srgbClr val="4C4C4C"/>
          </a:solidFill>
          <a:latin typeface="Arial" charset="0"/>
        </a:defRPr>
      </a:lvl8pPr>
      <a:lvl9pPr marL="4398203" indent="-171359" algn="l" defTabSz="913912" rtl="0" eaLnBrk="1" fontAlgn="base" hangingPunct="1">
        <a:spcBef>
          <a:spcPct val="30000"/>
        </a:spcBef>
        <a:spcAft>
          <a:spcPct val="0"/>
        </a:spcAft>
        <a:buClr>
          <a:srgbClr val="969696"/>
        </a:buClr>
        <a:buChar char="•"/>
        <a:defRPr sz="1649">
          <a:solidFill>
            <a:srgbClr val="4C4C4C"/>
          </a:solidFill>
          <a:latin typeface="Arial" charset="0"/>
        </a:defRPr>
      </a:lvl9pPr>
    </p:bodyStyle>
    <p:otherStyle>
      <a:defPPr>
        <a:defRPr lang="en-US"/>
      </a:defPPr>
      <a:lvl1pPr marL="0" algn="l" defTabSz="1370868" rtl="0" eaLnBrk="1" latinLnBrk="0" hangingPunct="1">
        <a:defRPr sz="2699" kern="1200">
          <a:solidFill>
            <a:schemeClr val="tx1"/>
          </a:solidFill>
          <a:latin typeface="+mn-lt"/>
          <a:ea typeface="+mn-ea"/>
          <a:cs typeface="+mn-cs"/>
        </a:defRPr>
      </a:lvl1pPr>
      <a:lvl2pPr marL="685434" algn="l" defTabSz="1370868" rtl="0" eaLnBrk="1" latinLnBrk="0" hangingPunct="1">
        <a:defRPr sz="2699" kern="1200">
          <a:solidFill>
            <a:schemeClr val="tx1"/>
          </a:solidFill>
          <a:latin typeface="+mn-lt"/>
          <a:ea typeface="+mn-ea"/>
          <a:cs typeface="+mn-cs"/>
        </a:defRPr>
      </a:lvl2pPr>
      <a:lvl3pPr marL="1370868" algn="l" defTabSz="1370868" rtl="0" eaLnBrk="1" latinLnBrk="0" hangingPunct="1">
        <a:defRPr sz="2699" kern="1200">
          <a:solidFill>
            <a:schemeClr val="tx1"/>
          </a:solidFill>
          <a:latin typeface="+mn-lt"/>
          <a:ea typeface="+mn-ea"/>
          <a:cs typeface="+mn-cs"/>
        </a:defRPr>
      </a:lvl3pPr>
      <a:lvl4pPr marL="2056303" algn="l" defTabSz="1370868" rtl="0" eaLnBrk="1" latinLnBrk="0" hangingPunct="1">
        <a:defRPr sz="2699" kern="1200">
          <a:solidFill>
            <a:schemeClr val="tx1"/>
          </a:solidFill>
          <a:latin typeface="+mn-lt"/>
          <a:ea typeface="+mn-ea"/>
          <a:cs typeface="+mn-cs"/>
        </a:defRPr>
      </a:lvl4pPr>
      <a:lvl5pPr marL="2741737" algn="l" defTabSz="1370868" rtl="0" eaLnBrk="1" latinLnBrk="0" hangingPunct="1">
        <a:defRPr sz="2699" kern="1200">
          <a:solidFill>
            <a:schemeClr val="tx1"/>
          </a:solidFill>
          <a:latin typeface="+mn-lt"/>
          <a:ea typeface="+mn-ea"/>
          <a:cs typeface="+mn-cs"/>
        </a:defRPr>
      </a:lvl5pPr>
      <a:lvl6pPr marL="3427171" algn="l" defTabSz="1370868" rtl="0" eaLnBrk="1" latinLnBrk="0" hangingPunct="1">
        <a:defRPr sz="2699" kern="1200">
          <a:solidFill>
            <a:schemeClr val="tx1"/>
          </a:solidFill>
          <a:latin typeface="+mn-lt"/>
          <a:ea typeface="+mn-ea"/>
          <a:cs typeface="+mn-cs"/>
        </a:defRPr>
      </a:lvl6pPr>
      <a:lvl7pPr marL="4112605" algn="l" defTabSz="1370868" rtl="0" eaLnBrk="1" latinLnBrk="0" hangingPunct="1">
        <a:defRPr sz="2699" kern="1200">
          <a:solidFill>
            <a:schemeClr val="tx1"/>
          </a:solidFill>
          <a:latin typeface="+mn-lt"/>
          <a:ea typeface="+mn-ea"/>
          <a:cs typeface="+mn-cs"/>
        </a:defRPr>
      </a:lvl7pPr>
      <a:lvl8pPr marL="4798040" algn="l" defTabSz="1370868" rtl="0" eaLnBrk="1" latinLnBrk="0" hangingPunct="1">
        <a:defRPr sz="2699" kern="1200">
          <a:solidFill>
            <a:schemeClr val="tx1"/>
          </a:solidFill>
          <a:latin typeface="+mn-lt"/>
          <a:ea typeface="+mn-ea"/>
          <a:cs typeface="+mn-cs"/>
        </a:defRPr>
      </a:lvl8pPr>
      <a:lvl9pPr marL="5483474" algn="l" defTabSz="1370868" rtl="0" eaLnBrk="1" latinLnBrk="0" hangingPunct="1">
        <a:defRPr sz="26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dataconomy.com/how-big-data-is-quietly-fighting-diseases-and-illnesses"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20.jpeg"/><Relationship Id="rId4" Type="http://schemas.openxmlformats.org/officeDocument/2006/relationships/hyperlink" Target="http://dataconomy.com/the-data-is-in-3-ways-analytics-will-improve-healthcar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hyperlink" Target="http://dataconomy.com/big-data-overhauling-credit-scores-2"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25.jpeg"/><Relationship Id="rId4" Type="http://schemas.openxmlformats.org/officeDocument/2006/relationships/hyperlink" Target="https://www.mapr.com/blog/top-10-big-data-trends-2016-financial-service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30.emf"/></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hyperlink" Target="http://www.ibmbigdatahub.com/blog/what-graph-analytic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hyperlink" Target="http://www.economist.com/news/business/21711079-american-industrial-giant-sprinting-towards-its-goal-german-firm-taking-more" TargetMode="External"/><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35.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8" Type="http://schemas.openxmlformats.org/officeDocument/2006/relationships/hyperlink" Target="http://iot.ieee.org/" TargetMode="External"/><Relationship Id="rId13" Type="http://schemas.openxmlformats.org/officeDocument/2006/relationships/hyperlink" Target="http://lifesciences.ieee.org/" TargetMode="External"/><Relationship Id="rId3" Type="http://schemas.openxmlformats.org/officeDocument/2006/relationships/hyperlink" Target="http://bigdata.ieee.org/" TargetMode="External"/><Relationship Id="rId7" Type="http://schemas.openxmlformats.org/officeDocument/2006/relationships/hyperlink" Target="http://greenict.ieee.org/" TargetMode="External"/><Relationship Id="rId12" Type="http://schemas.openxmlformats.org/officeDocument/2006/relationships/hyperlink" Target="http://cloudcomputing.ieee.org/" TargetMode="External"/><Relationship Id="rId17" Type="http://schemas.openxmlformats.org/officeDocument/2006/relationships/image" Target="../media/image40.jpg"/><Relationship Id="rId2" Type="http://schemas.openxmlformats.org/officeDocument/2006/relationships/notesSlide" Target="../notesSlides/notesSlide32.xml"/><Relationship Id="rId16" Type="http://schemas.openxmlformats.org/officeDocument/2006/relationships/hyperlink" Target="http://www.ieee.org/about/technologies" TargetMode="External"/><Relationship Id="rId1" Type="http://schemas.openxmlformats.org/officeDocument/2006/relationships/slideLayout" Target="../slideLayouts/slideLayout13.xml"/><Relationship Id="rId6" Type="http://schemas.openxmlformats.org/officeDocument/2006/relationships/hyperlink" Target="http://digitalsenses.ieee.org/" TargetMode="External"/><Relationship Id="rId11" Type="http://schemas.openxmlformats.org/officeDocument/2006/relationships/hyperlink" Target="http://sdn.ieee.org/" TargetMode="External"/><Relationship Id="rId5" Type="http://schemas.openxmlformats.org/officeDocument/2006/relationships/hyperlink" Target="http://cybersecurity.ieee.org/" TargetMode="External"/><Relationship Id="rId15" Type="http://schemas.openxmlformats.org/officeDocument/2006/relationships/hyperlink" Target="http://electricvehicle.ieee.org/" TargetMode="External"/><Relationship Id="rId10" Type="http://schemas.openxmlformats.org/officeDocument/2006/relationships/hyperlink" Target="http://smartcities.ieee.org/" TargetMode="External"/><Relationship Id="rId4" Type="http://schemas.openxmlformats.org/officeDocument/2006/relationships/hyperlink" Target="http://brain.ieee.org/" TargetMode="External"/><Relationship Id="rId9" Type="http://schemas.openxmlformats.org/officeDocument/2006/relationships/hyperlink" Target="http://rebootingcomputing.ieee.org/" TargetMode="External"/><Relationship Id="rId14" Type="http://schemas.openxmlformats.org/officeDocument/2006/relationships/hyperlink" Target="http://smartgrid.ieee.org/" TargetMode="External"/></Relationships>
</file>

<file path=ppt/slides/_rels/slide33.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jpeg"/><Relationship Id="rId18" Type="http://schemas.openxmlformats.org/officeDocument/2006/relationships/image" Target="../media/image56.jpeg"/><Relationship Id="rId3" Type="http://schemas.openxmlformats.org/officeDocument/2006/relationships/image" Target="../media/image41.png"/><Relationship Id="rId21" Type="http://schemas.openxmlformats.org/officeDocument/2006/relationships/image" Target="../media/image59.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5" Type="http://schemas.openxmlformats.org/officeDocument/2006/relationships/image" Target="../media/image63.png"/><Relationship Id="rId2" Type="http://schemas.openxmlformats.org/officeDocument/2006/relationships/notesSlide" Target="../notesSlides/notesSlide33.xml"/><Relationship Id="rId16" Type="http://schemas.openxmlformats.org/officeDocument/2006/relationships/image" Target="../media/image54.png"/><Relationship Id="rId20" Type="http://schemas.openxmlformats.org/officeDocument/2006/relationships/image" Target="../media/image58.png"/><Relationship Id="rId1" Type="http://schemas.openxmlformats.org/officeDocument/2006/relationships/slideLayout" Target="../slideLayouts/slideLayout13.xml"/><Relationship Id="rId6" Type="http://schemas.openxmlformats.org/officeDocument/2006/relationships/image" Target="../media/image44.png"/><Relationship Id="rId11" Type="http://schemas.openxmlformats.org/officeDocument/2006/relationships/image" Target="../media/image49.jpeg"/><Relationship Id="rId24" Type="http://schemas.openxmlformats.org/officeDocument/2006/relationships/image" Target="../media/image62.png"/><Relationship Id="rId5" Type="http://schemas.openxmlformats.org/officeDocument/2006/relationships/image" Target="../media/image43.png"/><Relationship Id="rId15" Type="http://schemas.openxmlformats.org/officeDocument/2006/relationships/image" Target="../media/image53.jpeg"/><Relationship Id="rId23" Type="http://schemas.openxmlformats.org/officeDocument/2006/relationships/image" Target="../media/image61.png"/><Relationship Id="rId10" Type="http://schemas.openxmlformats.org/officeDocument/2006/relationships/image" Target="../media/image48.jpeg"/><Relationship Id="rId19" Type="http://schemas.openxmlformats.org/officeDocument/2006/relationships/image" Target="../media/image57.png"/><Relationship Id="rId4" Type="http://schemas.openxmlformats.org/officeDocument/2006/relationships/image" Target="../media/image42.png"/><Relationship Id="rId9" Type="http://schemas.openxmlformats.org/officeDocument/2006/relationships/image" Target="../media/image47.jpeg"/><Relationship Id="rId14" Type="http://schemas.openxmlformats.org/officeDocument/2006/relationships/image" Target="../media/image52.jpeg"/><Relationship Id="rId22"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18" Type="http://schemas.openxmlformats.org/officeDocument/2006/relationships/image" Target="../media/image79.jpeg"/><Relationship Id="rId3" Type="http://schemas.openxmlformats.org/officeDocument/2006/relationships/image" Target="../media/image65.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78.jpeg"/><Relationship Id="rId2" Type="http://schemas.openxmlformats.org/officeDocument/2006/relationships/notesSlide" Target="../notesSlides/notesSlide35.xml"/><Relationship Id="rId16" Type="http://schemas.openxmlformats.org/officeDocument/2006/relationships/image" Target="../media/image77.jpeg"/><Relationship Id="rId1" Type="http://schemas.openxmlformats.org/officeDocument/2006/relationships/slideLayout" Target="../slideLayouts/slideLayout13.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5" Type="http://schemas.openxmlformats.org/officeDocument/2006/relationships/image" Target="../media/image76.jpeg"/><Relationship Id="rId10" Type="http://schemas.openxmlformats.org/officeDocument/2006/relationships/image" Target="../media/image71.png"/><Relationship Id="rId19" Type="http://schemas.openxmlformats.org/officeDocument/2006/relationships/image" Target="../media/image80.png"/><Relationship Id="rId4" Type="http://schemas.openxmlformats.org/officeDocument/2006/relationships/image" Target="../media/image9.png"/><Relationship Id="rId9" Type="http://schemas.openxmlformats.org/officeDocument/2006/relationships/image" Target="../media/image70.png"/><Relationship Id="rId14" Type="http://schemas.openxmlformats.org/officeDocument/2006/relationships/image" Target="../media/image75.jpeg"/></Relationships>
</file>

<file path=ppt/slides/_rels/slide36.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82.jpg"/></Relationships>
</file>

<file path=ppt/slides/_rels/slide37.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8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hyperlink" Target="http://dataconomy.com/2017/07/75-big-data-terms-everyone-know" TargetMode="External"/><Relationship Id="rId2" Type="http://schemas.openxmlformats.org/officeDocument/2006/relationships/notesSlide" Target="../notesSlides/notesSlide55.xml"/><Relationship Id="rId1" Type="http://schemas.openxmlformats.org/officeDocument/2006/relationships/slideLayout" Target="../slideLayouts/slideLayout13.xml"/><Relationship Id="rId4" Type="http://schemas.openxmlformats.org/officeDocument/2006/relationships/image" Target="../media/image94.jpe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8CFC8BC-A3CC-CF4E-9116-D0E1C76B79E2}"/>
              </a:ext>
            </a:extLst>
          </p:cNvPr>
          <p:cNvPicPr>
            <a:picLocks noChangeAspect="1"/>
          </p:cNvPicPr>
          <p:nvPr/>
        </p:nvPicPr>
        <p:blipFill rotWithShape="1">
          <a:blip r:embed="rId3"/>
          <a:srcRect l="2896" t="21068" r="-15980" b="16897"/>
          <a:stretch/>
        </p:blipFill>
        <p:spPr>
          <a:xfrm>
            <a:off x="0" y="-1"/>
            <a:ext cx="12192000" cy="4462261"/>
          </a:xfrm>
          <a:prstGeom prst="rect">
            <a:avLst/>
          </a:prstGeom>
        </p:spPr>
      </p:pic>
      <p:sp>
        <p:nvSpPr>
          <p:cNvPr id="4" name="Rectangle 3">
            <a:extLst>
              <a:ext uri="{FF2B5EF4-FFF2-40B4-BE49-F238E27FC236}">
                <a16:creationId xmlns:a16="http://schemas.microsoft.com/office/drawing/2014/main" id="{2E5F7549-50FB-1240-8AAB-DD00A8FCBCB2}"/>
              </a:ext>
            </a:extLst>
          </p:cNvPr>
          <p:cNvSpPr/>
          <p:nvPr/>
        </p:nvSpPr>
        <p:spPr>
          <a:xfrm>
            <a:off x="0" y="4692734"/>
            <a:ext cx="12157598" cy="2031325"/>
          </a:xfrm>
          <a:prstGeom prst="rect">
            <a:avLst/>
          </a:prstGeom>
        </p:spPr>
        <p:txBody>
          <a:bodyPr wrap="square">
            <a:spAutoFit/>
          </a:bodyPr>
          <a:lstStyle/>
          <a:p>
            <a:pPr lvl="1"/>
            <a:r>
              <a:rPr lang="en-US" altLang="en-US" sz="5400" b="1" dirty="0">
                <a:solidFill>
                  <a:prstClr val="black">
                    <a:lumMod val="75000"/>
                    <a:lumOff val="25000"/>
                  </a:prstClr>
                </a:solidFill>
                <a:latin typeface="Arial" panose="020B0604020202020204" pitchFamily="34" charset="0"/>
                <a:ea typeface="+mj-ea"/>
                <a:cs typeface="Arial" panose="020B0604020202020204" pitchFamily="34" charset="0"/>
              </a:rPr>
              <a:t>Big Data Overview</a:t>
            </a:r>
          </a:p>
          <a:p>
            <a:pPr lvl="1"/>
            <a:br>
              <a:rPr lang="en-US" altLang="en-US" sz="5400" b="1" dirty="0">
                <a:solidFill>
                  <a:prstClr val="black">
                    <a:lumMod val="75000"/>
                    <a:lumOff val="25000"/>
                  </a:prstClr>
                </a:solidFill>
                <a:latin typeface="Arial" panose="020B0604020202020204" pitchFamily="34" charset="0"/>
                <a:ea typeface="+mj-ea"/>
                <a:cs typeface="Arial" panose="020B0604020202020204" pitchFamily="34" charset="0"/>
              </a:rPr>
            </a:br>
            <a:endParaRPr lang="en-US" dirty="0">
              <a:latin typeface="Arial" panose="020B0604020202020204" pitchFamily="34" charset="0"/>
              <a:cs typeface="Arial" panose="020B0604020202020204" pitchFamily="34" charset="0"/>
            </a:endParaRPr>
          </a:p>
        </p:txBody>
      </p:sp>
      <p:pic>
        <p:nvPicPr>
          <p:cNvPr id="7" name="Picture 4" descr="Image result for ibm logo png">
            <a:extLst>
              <a:ext uri="{FF2B5EF4-FFF2-40B4-BE49-F238E27FC236}">
                <a16:creationId xmlns:a16="http://schemas.microsoft.com/office/drawing/2014/main" id="{1F28209D-A5E4-C340-BBA3-8181EA39E279}"/>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296989" y="6431314"/>
            <a:ext cx="860609" cy="37478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511ADE8-A053-2C4B-8B44-0A2F9492617E}"/>
              </a:ext>
            </a:extLst>
          </p:cNvPr>
          <p:cNvSpPr/>
          <p:nvPr/>
        </p:nvSpPr>
        <p:spPr>
          <a:xfrm>
            <a:off x="0" y="0"/>
            <a:ext cx="12192000" cy="4462261"/>
          </a:xfrm>
          <a:prstGeom prst="rect">
            <a:avLst/>
          </a:prstGeom>
          <a:gradFill flip="none" rotWithShape="1">
            <a:gsLst>
              <a:gs pos="100000">
                <a:schemeClr val="tx1"/>
              </a:gs>
              <a:gs pos="100000">
                <a:schemeClr val="accent1">
                  <a:lumMod val="45000"/>
                  <a:lumOff val="55000"/>
                </a:schemeClr>
              </a:gs>
              <a:gs pos="85000">
                <a:schemeClr val="bg1">
                  <a:alpha val="5000"/>
                </a:schemeClr>
              </a:gs>
              <a:gs pos="100000">
                <a:srgbClr val="ACC1E5"/>
              </a:gs>
              <a:gs pos="100000">
                <a:srgbClr val="ADC2E5"/>
              </a:gs>
              <a:gs pos="100000">
                <a:srgbClr val="AFC3E6"/>
              </a:gs>
              <a:gs pos="100000">
                <a:srgbClr val="B2C6E7"/>
              </a:gs>
              <a:gs pos="100000">
                <a:srgbClr val="B9CBE9"/>
              </a:gs>
              <a:gs pos="86000">
                <a:schemeClr val="tx1"/>
              </a:gs>
            </a:gsLst>
            <a:lin ang="0" scaled="0"/>
            <a:tileRect/>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8E98D190-12BE-BA49-8B92-62AB8C7D8BB3}"/>
              </a:ext>
            </a:extLst>
          </p:cNvPr>
          <p:cNvPicPr>
            <a:picLocks noChangeAspect="1"/>
          </p:cNvPicPr>
          <p:nvPr/>
        </p:nvPicPr>
        <p:blipFill>
          <a:blip r:embed="rId5"/>
          <a:stretch>
            <a:fillRect/>
          </a:stretch>
        </p:blipFill>
        <p:spPr>
          <a:xfrm>
            <a:off x="10523035" y="198696"/>
            <a:ext cx="1618512" cy="756015"/>
          </a:xfrm>
          <a:prstGeom prst="rect">
            <a:avLst/>
          </a:prstGeom>
        </p:spPr>
      </p:pic>
      <p:sp>
        <p:nvSpPr>
          <p:cNvPr id="17" name="Rectangle 16">
            <a:extLst>
              <a:ext uri="{FF2B5EF4-FFF2-40B4-BE49-F238E27FC236}">
                <a16:creationId xmlns:a16="http://schemas.microsoft.com/office/drawing/2014/main" id="{3FF1C1A8-6502-C74C-86DB-E4219C2BCAFB}"/>
              </a:ext>
            </a:extLst>
          </p:cNvPr>
          <p:cNvSpPr/>
          <p:nvPr/>
        </p:nvSpPr>
        <p:spPr>
          <a:xfrm>
            <a:off x="10271052" y="1100545"/>
            <a:ext cx="1942214" cy="677108"/>
          </a:xfrm>
          <a:prstGeom prst="rect">
            <a:avLst/>
          </a:prstGeom>
        </p:spPr>
        <p:txBody>
          <a:bodyPr wrap="square">
            <a:spAutoFit/>
          </a:bodyPr>
          <a:lstStyle/>
          <a:p>
            <a:pPr algn="r"/>
            <a:r>
              <a:rPr lang="en-US" sz="2000" dirty="0">
                <a:solidFill>
                  <a:schemeClr val="bg1"/>
                </a:solidFill>
                <a:latin typeface="Helvetica Neue Thin" charset="0"/>
                <a:ea typeface="Helvetica Neue Thin" charset="0"/>
                <a:cs typeface="Helvetica Neue Thin" charset="0"/>
              </a:rPr>
              <a:t>IBM </a:t>
            </a:r>
            <a:endParaRPr lang="en-US" sz="1600" dirty="0">
              <a:solidFill>
                <a:schemeClr val="bg1"/>
              </a:solidFill>
              <a:latin typeface="Helvetica Neue Thin" charset="0"/>
              <a:ea typeface="Helvetica Neue Thin" charset="0"/>
              <a:cs typeface="Helvetica Neue Thin" charset="0"/>
            </a:endParaRPr>
          </a:p>
          <a:p>
            <a:pPr algn="r"/>
            <a:r>
              <a:rPr lang="en-US" dirty="0">
                <a:solidFill>
                  <a:schemeClr val="bg1"/>
                </a:solidFill>
                <a:latin typeface="Helvetica Neue Medium" charset="0"/>
                <a:ea typeface="Helvetica Neue Medium" charset="0"/>
                <a:cs typeface="Helvetica Neue Medium" charset="0"/>
              </a:rPr>
              <a:t>Skills</a:t>
            </a:r>
            <a:r>
              <a:rPr lang="en-US" dirty="0">
                <a:solidFill>
                  <a:schemeClr val="accent1">
                    <a:lumMod val="40000"/>
                    <a:lumOff val="60000"/>
                  </a:schemeClr>
                </a:solidFill>
                <a:latin typeface="Helvetica Neue Medium" charset="0"/>
                <a:ea typeface="Helvetica Neue Medium" charset="0"/>
                <a:cs typeface="Helvetica Neue Medium" charset="0"/>
              </a:rPr>
              <a:t> </a:t>
            </a:r>
            <a:r>
              <a:rPr lang="en-US" dirty="0">
                <a:solidFill>
                  <a:schemeClr val="bg1"/>
                </a:solidFill>
                <a:latin typeface="Helvetica Neue Medium" charset="0"/>
                <a:ea typeface="Helvetica Neue Medium" charset="0"/>
                <a:cs typeface="Helvetica Neue Medium" charset="0"/>
              </a:rPr>
              <a:t>Academy </a:t>
            </a:r>
          </a:p>
        </p:txBody>
      </p:sp>
    </p:spTree>
    <p:extLst>
      <p:ext uri="{BB962C8B-B14F-4D97-AF65-F5344CB8AC3E}">
        <p14:creationId xmlns:p14="http://schemas.microsoft.com/office/powerpoint/2010/main" val="1819721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Use Cases</a:t>
            </a:r>
          </a:p>
        </p:txBody>
      </p:sp>
      <p:sp>
        <p:nvSpPr>
          <p:cNvPr id="3" name="Content Placeholder 2"/>
          <p:cNvSpPr>
            <a:spLocks noGrp="1"/>
          </p:cNvSpPr>
          <p:nvPr>
            <p:ph idx="1"/>
          </p:nvPr>
        </p:nvSpPr>
        <p:spPr/>
        <p:txBody>
          <a:bodyPr/>
          <a:lstStyle/>
          <a:p>
            <a:r>
              <a:rPr lang="en-US" dirty="0"/>
              <a:t>Healthcare</a:t>
            </a:r>
          </a:p>
          <a:p>
            <a:r>
              <a:rPr lang="en-US" dirty="0"/>
              <a:t>Financial</a:t>
            </a:r>
          </a:p>
          <a:p>
            <a:r>
              <a:rPr lang="en-US" dirty="0"/>
              <a:t>Industry </a:t>
            </a:r>
          </a:p>
          <a:p>
            <a:r>
              <a:rPr lang="en-US" dirty="0"/>
              <a:t>Agriculture</a:t>
            </a:r>
          </a:p>
          <a:p>
            <a:pPr marL="225425" lvl="1" indent="0">
              <a:buNone/>
            </a:pPr>
            <a:r>
              <a:rPr lang="en-US" dirty="0"/>
              <a:t>…and many others</a:t>
            </a:r>
          </a:p>
          <a:p>
            <a:pPr lvl="1"/>
            <a:endParaRPr lang="en-US" dirty="0"/>
          </a:p>
          <a:p>
            <a:endParaRPr lang="en-US" dirty="0"/>
          </a:p>
          <a:p>
            <a:endParaRPr lang="en-US" dirty="0"/>
          </a:p>
        </p:txBody>
      </p:sp>
      <p:pic>
        <p:nvPicPr>
          <p:cNvPr id="4" name="Picture 2" descr="Datanomics is the leader in information technology solutions and services."/>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593716" y="3574297"/>
            <a:ext cx="7132585" cy="5872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1619" y="4252967"/>
            <a:ext cx="4978432" cy="1651900"/>
          </a:xfrm>
          <a:prstGeom prst="rect">
            <a:avLst/>
          </a:prstGeom>
        </p:spPr>
      </p:pic>
    </p:spTree>
    <p:extLst>
      <p:ext uri="{BB962C8B-B14F-4D97-AF65-F5344CB8AC3E}">
        <p14:creationId xmlns:p14="http://schemas.microsoft.com/office/powerpoint/2010/main" val="799351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 for a Big Data platform: Healthcare and </a:t>
            </a:r>
            <a:br>
              <a:rPr lang="en-US" dirty="0"/>
            </a:br>
            <a:r>
              <a:rPr lang="en-US" dirty="0"/>
              <a:t>Life Sciences</a:t>
            </a:r>
          </a:p>
        </p:txBody>
      </p:sp>
      <p:sp>
        <p:nvSpPr>
          <p:cNvPr id="3" name="Content Placeholder 2"/>
          <p:cNvSpPr>
            <a:spLocks noGrp="1"/>
          </p:cNvSpPr>
          <p:nvPr>
            <p:ph idx="1"/>
          </p:nvPr>
        </p:nvSpPr>
        <p:spPr>
          <a:xfrm>
            <a:off x="1761745" y="1188720"/>
            <a:ext cx="4925927" cy="5358384"/>
          </a:xfrm>
        </p:spPr>
        <p:txBody>
          <a:bodyPr/>
          <a:lstStyle/>
          <a:p>
            <a:r>
              <a:rPr lang="en-US" dirty="0"/>
              <a:t>Problem:</a:t>
            </a:r>
          </a:p>
          <a:p>
            <a:pPr lvl="1"/>
            <a:r>
              <a:rPr lang="en-US" dirty="0"/>
              <a:t>Vast quantities of real-time information are starting to come from wireless monitoring devices that postoperative patients and those with chronic diseases are wearing at home and in their daily lives. </a:t>
            </a:r>
          </a:p>
          <a:p>
            <a:r>
              <a:rPr lang="en-US" dirty="0"/>
              <a:t>How big data analytics can help:</a:t>
            </a:r>
          </a:p>
          <a:p>
            <a:pPr lvl="1"/>
            <a:r>
              <a:rPr lang="en-US" dirty="0"/>
              <a:t>Epidemic early warning</a:t>
            </a:r>
          </a:p>
          <a:p>
            <a:pPr lvl="1"/>
            <a:r>
              <a:rPr lang="en-US" dirty="0"/>
              <a:t>Intensive Care Unit  and remote monitoring</a:t>
            </a:r>
          </a:p>
          <a:p>
            <a:endParaRPr lang="en-US" dirty="0"/>
          </a:p>
        </p:txBody>
      </p:sp>
      <p:pic>
        <p:nvPicPr>
          <p:cNvPr id="4" name="Picture 6" descr="IBM carbon nanotubes in solu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36915" y="2654751"/>
            <a:ext cx="3938696" cy="2634425"/>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6900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Healthcare</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r>
              <a:rPr lang="en-US" dirty="0"/>
              <a:t>How Big Data Is Quietly Fighting Diseases and Illnesses</a:t>
            </a:r>
          </a:p>
          <a:p>
            <a:pPr lvl="1"/>
            <a:r>
              <a:rPr lang="en-US" dirty="0">
                <a:hlinkClick r:id="rId3"/>
              </a:rPr>
              <a:t>http://dataconomy.com/how-big-data-is-quietly-fighting-diseases-and-illnesses</a:t>
            </a:r>
            <a:r>
              <a:rPr lang="en-US" dirty="0"/>
              <a:t> </a:t>
            </a:r>
          </a:p>
          <a:p>
            <a:r>
              <a:rPr lang="en-US" dirty="0"/>
              <a:t>The Data Is In: 3 Ways Analytics Will Improve Healthcare</a:t>
            </a:r>
          </a:p>
          <a:p>
            <a:pPr lvl="1"/>
            <a:r>
              <a:rPr lang="en-US" dirty="0">
                <a:hlinkClick r:id="rId4"/>
              </a:rPr>
              <a:t>http://dataconomy.com/the-data-is-in-3-ways-analytics-will-improve-healthcare</a:t>
            </a:r>
            <a:r>
              <a:rPr lang="en-US" dirty="0"/>
              <a:t> </a:t>
            </a:r>
          </a:p>
          <a:p>
            <a:endParaRPr lang="en-US" dirty="0"/>
          </a:p>
        </p:txBody>
      </p:sp>
      <p:pic>
        <p:nvPicPr>
          <p:cNvPr id="4" name="Picture 4" descr="http://dataconomy.com/wp-content/uploads/2016/02/medical-563427_1280-e1456761663778.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9836" y="1188720"/>
            <a:ext cx="5800344" cy="2332350"/>
          </a:xfrm>
          <a:prstGeom prst="rect">
            <a:avLst/>
          </a:prstGeom>
          <a:noFill/>
          <a:ln w="6350">
            <a:solidFill>
              <a:srgbClr val="00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26419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and complexity in healthcare</a:t>
            </a:r>
          </a:p>
        </p:txBody>
      </p:sp>
      <p:sp>
        <p:nvSpPr>
          <p:cNvPr id="3" name="Content Placeholder 2"/>
          <p:cNvSpPr>
            <a:spLocks noGrp="1"/>
          </p:cNvSpPr>
          <p:nvPr>
            <p:ph idx="1"/>
          </p:nvPr>
        </p:nvSpPr>
        <p:spPr>
          <a:xfrm>
            <a:off x="1761744" y="1188720"/>
            <a:ext cx="3500538" cy="5358384"/>
          </a:xfrm>
        </p:spPr>
        <p:txBody>
          <a:bodyPr/>
          <a:lstStyle/>
          <a:p>
            <a:r>
              <a:rPr lang="en-GB" dirty="0"/>
              <a:t>Medical information is doubling every 5 years, much of which is unstructured </a:t>
            </a:r>
          </a:p>
          <a:p>
            <a:endParaRPr lang="en-GB" dirty="0"/>
          </a:p>
          <a:p>
            <a:r>
              <a:rPr lang="en-GB" dirty="0"/>
              <a:t>81% of physicians report spending 5 hours or less </a:t>
            </a:r>
            <a:br>
              <a:rPr lang="en-GB" dirty="0"/>
            </a:br>
            <a:r>
              <a:rPr lang="en-GB" dirty="0"/>
              <a:t>per month reading medical journals </a:t>
            </a:r>
          </a:p>
          <a:p>
            <a:endParaRPr lang="en-US" dirty="0"/>
          </a:p>
          <a:p>
            <a:endParaRPr lang="en-US" dirty="0"/>
          </a:p>
        </p:txBody>
      </p:sp>
      <p:pic>
        <p:nvPicPr>
          <p:cNvPr id="5" name="Picture 4"/>
          <p:cNvPicPr>
            <a:picLocks noChangeAspect="1"/>
          </p:cNvPicPr>
          <p:nvPr/>
        </p:nvPicPr>
        <p:blipFill>
          <a:blip r:embed="rId3"/>
          <a:stretch>
            <a:fillRect/>
          </a:stretch>
        </p:blipFill>
        <p:spPr>
          <a:xfrm>
            <a:off x="5292402" y="1353313"/>
            <a:ext cx="5321808" cy="3349609"/>
          </a:xfrm>
          <a:prstGeom prst="rect">
            <a:avLst/>
          </a:prstGeom>
          <a:ln w="6350">
            <a:solidFill>
              <a:srgbClr val="000000"/>
            </a:solidFill>
          </a:ln>
        </p:spPr>
      </p:pic>
    </p:spTree>
    <p:extLst>
      <p:ext uri="{BB962C8B-B14F-4D97-AF65-F5344CB8AC3E}">
        <p14:creationId xmlns:p14="http://schemas.microsoft.com/office/powerpoint/2010/main" val="3716437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Precision Medicine Initiative (PMI) &amp; Big Data</a:t>
            </a:r>
          </a:p>
        </p:txBody>
      </p:sp>
      <p:sp>
        <p:nvSpPr>
          <p:cNvPr id="3" name="Content Placeholder 2"/>
          <p:cNvSpPr>
            <a:spLocks noGrp="1"/>
          </p:cNvSpPr>
          <p:nvPr>
            <p:ph idx="1"/>
          </p:nvPr>
        </p:nvSpPr>
        <p:spPr>
          <a:xfrm>
            <a:off x="1761745" y="1188720"/>
            <a:ext cx="5535527" cy="5358384"/>
          </a:xfrm>
        </p:spPr>
        <p:txBody>
          <a:bodyPr/>
          <a:lstStyle/>
          <a:p>
            <a:r>
              <a:rPr lang="en-US" dirty="0"/>
              <a:t>Precision Medicine </a:t>
            </a:r>
          </a:p>
          <a:p>
            <a:pPr lvl="1"/>
            <a:r>
              <a:rPr lang="en-US" sz="1800" dirty="0"/>
              <a:t>A medical model that proposes the customization of healthcare, with medical decisions, practices, and/or products being tailored to the individual patient - Wikipedia</a:t>
            </a:r>
          </a:p>
          <a:p>
            <a:pPr lvl="1"/>
            <a:r>
              <a:rPr lang="en-US" sz="1800" dirty="0"/>
              <a:t>Diagnostic testing is often employed for selecting appropriate and optimal therapies based on the context of a patient’s genetic content or other molecular or cellular analysis</a:t>
            </a:r>
          </a:p>
          <a:p>
            <a:pPr lvl="1"/>
            <a:r>
              <a:rPr lang="en-US" sz="1800" dirty="0"/>
              <a:t>Tools employed in PM can include molecular diagnostics, imaging, and analytics/software</a:t>
            </a:r>
            <a:endParaRPr lang="en-US" dirty="0"/>
          </a:p>
          <a:p>
            <a:r>
              <a:rPr lang="en-US" dirty="0"/>
              <a:t>The Precision Medicine Initiative (PMI)</a:t>
            </a:r>
          </a:p>
          <a:p>
            <a:pPr lvl="1"/>
            <a:r>
              <a:rPr lang="en-US" sz="1800" dirty="0"/>
              <a:t>A $215 million investment in President Obama’s Fiscal Year 2016 Budget to accelerate biomedical research and provide clinicians with new tools to select the therapies that will work </a:t>
            </a:r>
            <a:br>
              <a:rPr lang="en-US" sz="1800" dirty="0"/>
            </a:br>
            <a:r>
              <a:rPr lang="en-US" sz="1800" dirty="0"/>
              <a:t>best in individual patients</a:t>
            </a:r>
            <a:endParaRPr lang="en-US" sz="1600" dirty="0"/>
          </a:p>
        </p:txBody>
      </p:sp>
      <p:grpSp>
        <p:nvGrpSpPr>
          <p:cNvPr id="4" name="Group 3"/>
          <p:cNvGrpSpPr/>
          <p:nvPr/>
        </p:nvGrpSpPr>
        <p:grpSpPr>
          <a:xfrm>
            <a:off x="7399521" y="1406224"/>
            <a:ext cx="3150148" cy="4923376"/>
            <a:chOff x="8534400" y="1030967"/>
            <a:chExt cx="3150148" cy="4923376"/>
          </a:xfrm>
        </p:grpSpPr>
        <p:pic>
          <p:nvPicPr>
            <p:cNvPr id="5" name="Picture 4"/>
            <p:cNvPicPr>
              <a:picLocks noChangeAspect="1"/>
            </p:cNvPicPr>
            <p:nvPr/>
          </p:nvPicPr>
          <p:blipFill>
            <a:blip r:embed="rId3"/>
            <a:stretch>
              <a:fillRect/>
            </a:stretch>
          </p:blipFill>
          <p:spPr>
            <a:xfrm>
              <a:off x="8534400" y="1524209"/>
              <a:ext cx="3150148" cy="4430134"/>
            </a:xfrm>
            <a:prstGeom prst="rect">
              <a:avLst/>
            </a:prstGeom>
          </p:spPr>
        </p:pic>
        <p:pic>
          <p:nvPicPr>
            <p:cNvPr id="6" name="Picture 5"/>
            <p:cNvPicPr>
              <a:picLocks noChangeAspect="1"/>
            </p:cNvPicPr>
            <p:nvPr/>
          </p:nvPicPr>
          <p:blipFill>
            <a:blip r:embed="rId4"/>
            <a:stretch>
              <a:fillRect/>
            </a:stretch>
          </p:blipFill>
          <p:spPr>
            <a:xfrm>
              <a:off x="8534400" y="1030967"/>
              <a:ext cx="3150148" cy="417042"/>
            </a:xfrm>
            <a:prstGeom prst="rect">
              <a:avLst/>
            </a:prstGeom>
          </p:spPr>
        </p:pic>
      </p:grpSp>
    </p:spTree>
    <p:extLst>
      <p:ext uri="{BB962C8B-B14F-4D97-AF65-F5344CB8AC3E}">
        <p14:creationId xmlns:p14="http://schemas.microsoft.com/office/powerpoint/2010/main" val="2575220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 for a Big Data platform: Financial Services</a:t>
            </a:r>
          </a:p>
        </p:txBody>
      </p:sp>
      <p:sp>
        <p:nvSpPr>
          <p:cNvPr id="3" name="Content Placeholder 2"/>
          <p:cNvSpPr>
            <a:spLocks noGrp="1"/>
          </p:cNvSpPr>
          <p:nvPr>
            <p:ph idx="1"/>
          </p:nvPr>
        </p:nvSpPr>
        <p:spPr>
          <a:xfrm>
            <a:off x="1761745" y="1188720"/>
            <a:ext cx="8233903" cy="5358384"/>
          </a:xfrm>
        </p:spPr>
        <p:txBody>
          <a:bodyPr/>
          <a:lstStyle/>
          <a:p>
            <a:r>
              <a:rPr lang="en-US" dirty="0"/>
              <a:t>Problem:</a:t>
            </a:r>
          </a:p>
          <a:p>
            <a:pPr lvl="1"/>
            <a:r>
              <a:rPr lang="en-US" dirty="0"/>
              <a:t>Manage the several Petabytes of data which is growing at 40-100% per year under increasing pressure to prevent frauds and complaints to regulators</a:t>
            </a:r>
          </a:p>
          <a:p>
            <a:r>
              <a:rPr lang="en-US" dirty="0"/>
              <a:t>How big data analytics can help:</a:t>
            </a:r>
          </a:p>
          <a:p>
            <a:pPr lvl="1"/>
            <a:r>
              <a:rPr lang="en-US" dirty="0"/>
              <a:t>Fraud detection</a:t>
            </a:r>
          </a:p>
          <a:p>
            <a:pPr lvl="1"/>
            <a:r>
              <a:rPr lang="en-US" dirty="0"/>
              <a:t>Credit issuance</a:t>
            </a:r>
          </a:p>
          <a:p>
            <a:pPr lvl="1"/>
            <a:r>
              <a:rPr lang="en-US" dirty="0"/>
              <a:t>Risk management</a:t>
            </a:r>
          </a:p>
          <a:p>
            <a:pPr lvl="1"/>
            <a:r>
              <a:rPr lang="en-US" dirty="0"/>
              <a:t>360° view of the Customer</a:t>
            </a:r>
          </a:p>
        </p:txBody>
      </p:sp>
    </p:spTree>
    <p:extLst>
      <p:ext uri="{BB962C8B-B14F-4D97-AF65-F5344CB8AC3E}">
        <p14:creationId xmlns:p14="http://schemas.microsoft.com/office/powerpoint/2010/main" val="5480784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marketplace example: Visa</a:t>
            </a:r>
          </a:p>
        </p:txBody>
      </p:sp>
      <p:sp>
        <p:nvSpPr>
          <p:cNvPr id="3" name="Content Placeholder 2"/>
          <p:cNvSpPr>
            <a:spLocks noGrp="1"/>
          </p:cNvSpPr>
          <p:nvPr>
            <p:ph idx="1"/>
          </p:nvPr>
        </p:nvSpPr>
        <p:spPr>
          <a:xfrm>
            <a:off x="1761744" y="1188720"/>
            <a:ext cx="8260797" cy="5358384"/>
          </a:xfrm>
        </p:spPr>
        <p:txBody>
          <a:bodyPr/>
          <a:lstStyle/>
          <a:p>
            <a:pPr lvl="0"/>
            <a:r>
              <a:rPr lang="en-US" altLang="en-US" sz="2000" dirty="0">
                <a:sym typeface="Georgia" panose="02040502050405020303" pitchFamily="18" charset="0"/>
              </a:rPr>
              <a:t>Problem</a:t>
            </a:r>
          </a:p>
          <a:p>
            <a:pPr lvl="1"/>
            <a:r>
              <a:rPr lang="en-US" altLang="en-US" sz="1800" dirty="0">
                <a:sym typeface="Georgia" panose="02040502050405020303" pitchFamily="18" charset="0"/>
              </a:rPr>
              <a:t>Credit card fraud costs up to 7 cents per 100 dollars – </a:t>
            </a:r>
            <a:br>
              <a:rPr lang="en-US" altLang="en-US" sz="1800" dirty="0">
                <a:sym typeface="Georgia" panose="02040502050405020303" pitchFamily="18" charset="0"/>
              </a:rPr>
            </a:br>
            <a:r>
              <a:rPr lang="en-US" altLang="en-US" sz="1800" dirty="0">
                <a:sym typeface="Georgia" panose="02040502050405020303" pitchFamily="18" charset="0"/>
              </a:rPr>
              <a:t>billions of dollars per year</a:t>
            </a:r>
          </a:p>
          <a:p>
            <a:pPr lvl="1"/>
            <a:r>
              <a:rPr lang="en-US" altLang="en-US" sz="1800" dirty="0">
                <a:sym typeface="Georgia" panose="02040502050405020303" pitchFamily="18" charset="0"/>
              </a:rPr>
              <a:t>Fraud schemes are constantly changing</a:t>
            </a:r>
          </a:p>
          <a:p>
            <a:pPr lvl="1"/>
            <a:r>
              <a:rPr lang="en-US" altLang="en-US" sz="1800" dirty="0">
                <a:sym typeface="Georgia" panose="02040502050405020303" pitchFamily="18" charset="0"/>
              </a:rPr>
              <a:t>Understanding the fraud pattern months after </a:t>
            </a:r>
            <a:br>
              <a:rPr lang="en-US" altLang="en-US" sz="1800" dirty="0">
                <a:sym typeface="Georgia" panose="02040502050405020303" pitchFamily="18" charset="0"/>
              </a:rPr>
            </a:br>
            <a:r>
              <a:rPr lang="en-US" altLang="en-US" sz="1800" dirty="0">
                <a:sym typeface="Georgia" panose="02040502050405020303" pitchFamily="18" charset="0"/>
              </a:rPr>
              <a:t>the fact is only partially helpful - fraud detection </a:t>
            </a:r>
            <a:br>
              <a:rPr lang="en-US" altLang="en-US" sz="1800" dirty="0">
                <a:sym typeface="Georgia" panose="02040502050405020303" pitchFamily="18" charset="0"/>
              </a:rPr>
            </a:br>
            <a:r>
              <a:rPr lang="en-US" altLang="en-US" sz="1800" dirty="0">
                <a:sym typeface="Georgia" panose="02040502050405020303" pitchFamily="18" charset="0"/>
              </a:rPr>
              <a:t>models need to evolve faster</a:t>
            </a:r>
          </a:p>
          <a:p>
            <a:pPr lvl="0"/>
            <a:r>
              <a:rPr lang="en-US" altLang="en-US" sz="2000" dirty="0">
                <a:sym typeface="Helvetica" panose="020B0604020202020204" pitchFamily="34" charset="0"/>
              </a:rPr>
              <a:t>If only Visa could …</a:t>
            </a:r>
          </a:p>
          <a:p>
            <a:pPr lvl="1"/>
            <a:r>
              <a:rPr lang="en-US" altLang="en-US" sz="1800" dirty="0">
                <a:sym typeface="Helvetica" panose="020B0604020202020204" pitchFamily="34" charset="0"/>
              </a:rPr>
              <a:t>Reinvent how to detect the fraud patterns</a:t>
            </a:r>
          </a:p>
          <a:p>
            <a:pPr lvl="1"/>
            <a:r>
              <a:rPr lang="en-US" altLang="en-US" sz="1800" dirty="0">
                <a:sym typeface="Helvetica" panose="020B0604020202020204" pitchFamily="34" charset="0"/>
              </a:rPr>
              <a:t>Stop new fraud patterns before they can </a:t>
            </a:r>
            <a:br>
              <a:rPr lang="en-US" altLang="en-US" sz="1800" dirty="0">
                <a:sym typeface="Helvetica" panose="020B0604020202020204" pitchFamily="34" charset="0"/>
              </a:rPr>
            </a:br>
            <a:r>
              <a:rPr lang="en-US" altLang="en-US" sz="1800" dirty="0">
                <a:sym typeface="Helvetica" panose="020B0604020202020204" pitchFamily="34" charset="0"/>
              </a:rPr>
              <a:t>rack-up significant losses</a:t>
            </a:r>
          </a:p>
          <a:p>
            <a:pPr lvl="0"/>
            <a:r>
              <a:rPr lang="en-US" altLang="en-US" sz="2000" dirty="0">
                <a:sym typeface="Helvetica" panose="020B0604020202020204" pitchFamily="34" charset="0"/>
              </a:rPr>
              <a:t>Solution</a:t>
            </a:r>
          </a:p>
          <a:p>
            <a:pPr lvl="1"/>
            <a:r>
              <a:rPr lang="en-US" altLang="en-US" sz="1800" dirty="0">
                <a:sym typeface="Helvetica" panose="020B0604020202020204" pitchFamily="34" charset="0"/>
              </a:rPr>
              <a:t>Revolutionize the speed of detection</a:t>
            </a:r>
          </a:p>
          <a:p>
            <a:pPr lvl="1"/>
            <a:r>
              <a:rPr lang="en-US" altLang="en-US" sz="1800" dirty="0">
                <a:sym typeface="Helvetica" panose="020B0604020202020204" pitchFamily="34" charset="0"/>
              </a:rPr>
              <a:t>Visa loaded two years of test records, or 73 billion transactions, amounting to 36 terabytes of data into Hadoop - the processing time fell from one month with traditional methods to a mere 13 minutes</a:t>
            </a:r>
          </a:p>
          <a:p>
            <a:pPr lvl="1"/>
            <a:endParaRPr lang="en-US" altLang="en-US" sz="1800" dirty="0">
              <a:sym typeface="Helvetica" panose="020B0604020202020204" pitchFamily="34" charset="0"/>
            </a:endParaRPr>
          </a:p>
          <a:p>
            <a:pPr lvl="0"/>
            <a:endParaRPr lang="en-US" sz="2000" dirty="0"/>
          </a:p>
          <a:p>
            <a:endParaRPr lang="en-US" sz="2000" dirty="0"/>
          </a:p>
        </p:txBody>
      </p:sp>
      <p:pic>
        <p:nvPicPr>
          <p:cNvPr id="4"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9416" y="2477941"/>
            <a:ext cx="3296981" cy="2524365"/>
          </a:xfrm>
          <a:prstGeom prst="rect">
            <a:avLst/>
          </a:prstGeom>
          <a:noFill/>
          <a:ln>
            <a:noFill/>
          </a:ln>
          <a:effectLst>
            <a:outerShdw blurRad="114300" dist="63499" dir="2100031" algn="ctr" rotWithShape="0">
              <a:schemeClr val="bg2">
                <a:alpha val="56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462859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r>
              <a:rPr lang="en-US" dirty="0"/>
              <a:t>Big data is overhauling credit scores</a:t>
            </a:r>
          </a:p>
          <a:p>
            <a:pPr lvl="1"/>
            <a:r>
              <a:rPr lang="en-US" dirty="0">
                <a:hlinkClick r:id="rId3"/>
              </a:rPr>
              <a:t>http://dataconomy.com/big-data-overhauling-credit-scores-2</a:t>
            </a:r>
            <a:endParaRPr lang="en-US" dirty="0"/>
          </a:p>
          <a:p>
            <a:r>
              <a:rPr lang="en-US" b="1" dirty="0"/>
              <a:t>Top 10 Big Data Trends in 2016 for Financial Services</a:t>
            </a:r>
          </a:p>
          <a:p>
            <a:pPr lvl="1"/>
            <a:r>
              <a:rPr lang="en-US" dirty="0">
                <a:hlinkClick r:id="rId4"/>
              </a:rPr>
              <a:t>https://www.mapr.com/blog/top-10-big-data-trends-2016-financial-services</a:t>
            </a:r>
            <a:r>
              <a:rPr lang="en-US" dirty="0"/>
              <a:t>  </a:t>
            </a:r>
          </a:p>
          <a:p>
            <a:endParaRPr lang="en-US" dirty="0"/>
          </a:p>
        </p:txBody>
      </p:sp>
      <p:pic>
        <p:nvPicPr>
          <p:cNvPr id="4" name="Picture 2" descr="accounting-761599_128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9654" y="1097280"/>
            <a:ext cx="6180709" cy="2455802"/>
          </a:xfrm>
          <a:prstGeom prst="rect">
            <a:avLst/>
          </a:prstGeom>
          <a:noFill/>
          <a:ln w="6350">
            <a:solidFill>
              <a:srgbClr val="00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1954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 for a Big Data platform: </a:t>
            </a:r>
            <a:br>
              <a:rPr lang="en-US" dirty="0"/>
            </a:br>
            <a:r>
              <a:rPr lang="en-US" dirty="0"/>
              <a:t>Telecommunications Services</a:t>
            </a:r>
          </a:p>
        </p:txBody>
      </p:sp>
      <p:sp>
        <p:nvSpPr>
          <p:cNvPr id="3" name="Content Placeholder 2"/>
          <p:cNvSpPr>
            <a:spLocks noGrp="1"/>
          </p:cNvSpPr>
          <p:nvPr>
            <p:ph idx="1"/>
          </p:nvPr>
        </p:nvSpPr>
        <p:spPr/>
        <p:txBody>
          <a:bodyPr/>
          <a:lstStyle/>
          <a:p>
            <a:r>
              <a:rPr lang="en-US" dirty="0"/>
              <a:t>Problem:</a:t>
            </a:r>
          </a:p>
          <a:p>
            <a:pPr lvl="1"/>
            <a:r>
              <a:rPr lang="en-US" dirty="0"/>
              <a:t>Legacy systems are used to gain insights from internally </a:t>
            </a:r>
            <a:br>
              <a:rPr lang="en-US" dirty="0"/>
            </a:br>
            <a:r>
              <a:rPr lang="en-US" dirty="0"/>
              <a:t>generated data facing issues of high storage costs, </a:t>
            </a:r>
            <a:br>
              <a:rPr lang="en-US" dirty="0"/>
            </a:br>
            <a:r>
              <a:rPr lang="en-US" dirty="0"/>
              <a:t>long data loading time, and long administration </a:t>
            </a:r>
            <a:br>
              <a:rPr lang="en-US" dirty="0"/>
            </a:br>
            <a:r>
              <a:rPr lang="en-US" dirty="0"/>
              <a:t>processing times</a:t>
            </a:r>
          </a:p>
          <a:p>
            <a:r>
              <a:rPr lang="en-US" dirty="0"/>
              <a:t>How big data analytics can help:</a:t>
            </a:r>
          </a:p>
          <a:p>
            <a:pPr lvl="1"/>
            <a:r>
              <a:rPr lang="en-US" dirty="0"/>
              <a:t>CDR processing</a:t>
            </a:r>
          </a:p>
          <a:p>
            <a:pPr lvl="1"/>
            <a:r>
              <a:rPr lang="en-US" dirty="0"/>
              <a:t>Combat fraud</a:t>
            </a:r>
          </a:p>
          <a:p>
            <a:pPr lvl="1"/>
            <a:r>
              <a:rPr lang="en-US" dirty="0"/>
              <a:t>Churn prediction</a:t>
            </a:r>
          </a:p>
          <a:p>
            <a:pPr lvl="1"/>
            <a:r>
              <a:rPr lang="en-US" dirty="0" err="1"/>
              <a:t>Geomapping</a:t>
            </a:r>
            <a:r>
              <a:rPr lang="en-US" dirty="0"/>
              <a:t> / marketing</a:t>
            </a:r>
          </a:p>
          <a:p>
            <a:pPr lvl="1"/>
            <a:r>
              <a:rPr lang="en-US" dirty="0"/>
              <a:t>Network monitoring</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5827" y="3482431"/>
            <a:ext cx="5343380" cy="2093617"/>
          </a:xfrm>
          <a:prstGeom prst="rect">
            <a:avLst/>
          </a:prstGeom>
          <a:ln w="6350">
            <a:solidFill>
              <a:srgbClr val="000000"/>
            </a:solidFill>
          </a:ln>
        </p:spPr>
      </p:pic>
    </p:spTree>
    <p:extLst>
      <p:ext uri="{BB962C8B-B14F-4D97-AF65-F5344CB8AC3E}">
        <p14:creationId xmlns:p14="http://schemas.microsoft.com/office/powerpoint/2010/main" val="2988017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 for a Big Data platform: </a:t>
            </a:r>
            <a:br>
              <a:rPr lang="en-US" dirty="0"/>
            </a:br>
            <a:r>
              <a:rPr lang="en-US" altLang="en-US" dirty="0"/>
              <a:t>Transportation Services</a:t>
            </a:r>
            <a:endParaRPr lang="en-US" dirty="0"/>
          </a:p>
        </p:txBody>
      </p:sp>
      <p:sp>
        <p:nvSpPr>
          <p:cNvPr id="3" name="Content Placeholder 2"/>
          <p:cNvSpPr>
            <a:spLocks noGrp="1"/>
          </p:cNvSpPr>
          <p:nvPr>
            <p:ph idx="1"/>
          </p:nvPr>
        </p:nvSpPr>
        <p:spPr>
          <a:xfrm>
            <a:off x="1761745" y="1188720"/>
            <a:ext cx="5159009" cy="5358384"/>
          </a:xfrm>
        </p:spPr>
        <p:txBody>
          <a:bodyPr/>
          <a:lstStyle/>
          <a:p>
            <a:r>
              <a:rPr lang="en-US" dirty="0"/>
              <a:t>Problem:</a:t>
            </a:r>
          </a:p>
          <a:p>
            <a:pPr lvl="1"/>
            <a:r>
              <a:rPr lang="en-US" dirty="0"/>
              <a:t>Traffic congestion has been increasing worldwide as a result of increased urbanization and population growth reducing the efficiency of transportation </a:t>
            </a:r>
            <a:br>
              <a:rPr lang="en-US" dirty="0"/>
            </a:br>
            <a:r>
              <a:rPr lang="en-US" dirty="0"/>
              <a:t>infrastructure and increasing travel time and fuel consumption. </a:t>
            </a:r>
          </a:p>
          <a:p>
            <a:r>
              <a:rPr lang="en-US" dirty="0"/>
              <a:t>How big data analytics can help:</a:t>
            </a:r>
          </a:p>
          <a:p>
            <a:pPr lvl="1"/>
            <a:r>
              <a:rPr lang="en-US" dirty="0"/>
              <a:t>Urban planning &amp; monitoring</a:t>
            </a:r>
          </a:p>
          <a:p>
            <a:pPr lvl="1"/>
            <a:r>
              <a:rPr lang="en-US" dirty="0"/>
              <a:t>Real time analysis to weather </a:t>
            </a:r>
            <a:br>
              <a:rPr lang="en-US" dirty="0"/>
            </a:br>
            <a:r>
              <a:rPr lang="en-US" dirty="0"/>
              <a:t>and traffic congestion data streams </a:t>
            </a:r>
            <a:br>
              <a:rPr lang="en-US" dirty="0"/>
            </a:br>
            <a:r>
              <a:rPr lang="en-US" dirty="0"/>
              <a:t>to identify traffic patterns reducing transportation costs.</a:t>
            </a:r>
          </a:p>
          <a:p>
            <a:endParaRPr lang="en-US" dirty="0"/>
          </a:p>
          <a:p>
            <a:endParaRPr lang="en-US" dirty="0"/>
          </a:p>
          <a:p>
            <a:endParaRPr lang="en-US" dirty="0"/>
          </a:p>
        </p:txBody>
      </p:sp>
      <p:pic>
        <p:nvPicPr>
          <p:cNvPr id="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5977" y="3320372"/>
            <a:ext cx="4182353" cy="2820452"/>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12" descr="truc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7342" y="1874047"/>
            <a:ext cx="1692394" cy="1229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4072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606056" y="1188720"/>
            <a:ext cx="10792046" cy="5358384"/>
          </a:xfrm>
        </p:spPr>
        <p:txBody>
          <a:bodyPr/>
          <a:lstStyle/>
          <a:p>
            <a:r>
              <a:rPr lang="en-US" dirty="0"/>
              <a:t>Introduction to Big Data</a:t>
            </a:r>
          </a:p>
          <a:p>
            <a:r>
              <a:rPr lang="en-US" dirty="0"/>
              <a:t>Growth of Interconnected Devices</a:t>
            </a:r>
          </a:p>
          <a:p>
            <a:r>
              <a:rPr lang="en-US" dirty="0"/>
              <a:t>Examples of Big Data</a:t>
            </a:r>
          </a:p>
          <a:p>
            <a:r>
              <a:rPr lang="en-US" dirty="0"/>
              <a:t>Types of Big Data</a:t>
            </a:r>
          </a:p>
          <a:p>
            <a:r>
              <a:rPr lang="en-US" dirty="0"/>
              <a:t>Big Data in the Industry</a:t>
            </a:r>
          </a:p>
          <a:p>
            <a:r>
              <a:rPr lang="en-US" dirty="0"/>
              <a:t>Big Data in Healthcare (use cases)</a:t>
            </a:r>
          </a:p>
          <a:p>
            <a:r>
              <a:rPr lang="en-US" dirty="0"/>
              <a:t>Big Data in Finance (use cases)</a:t>
            </a:r>
          </a:p>
          <a:p>
            <a:r>
              <a:rPr lang="en-US" dirty="0"/>
              <a:t>Big Data in Telecommunication (use cases)</a:t>
            </a:r>
          </a:p>
          <a:p>
            <a:r>
              <a:rPr lang="en-US" dirty="0"/>
              <a:t>Big Data in Retail and Social Media (use cases)</a:t>
            </a:r>
          </a:p>
          <a:p>
            <a:r>
              <a:rPr lang="en-US" dirty="0"/>
              <a:t>Big Data in </a:t>
            </a:r>
            <a:r>
              <a:rPr lang="en-US" dirty="0" err="1"/>
              <a:t>Manufacurting</a:t>
            </a:r>
            <a:r>
              <a:rPr lang="en-US" dirty="0"/>
              <a:t> (use cases)</a:t>
            </a:r>
          </a:p>
          <a:p>
            <a:r>
              <a:rPr lang="en-US" dirty="0"/>
              <a:t>Big Data and Internet of Things</a:t>
            </a:r>
          </a:p>
          <a:p>
            <a:endParaRPr lang="en-US" dirty="0"/>
          </a:p>
          <a:p>
            <a:endParaRPr lang="en-US" dirty="0"/>
          </a:p>
          <a:p>
            <a:endParaRPr lang="en-US" dirty="0"/>
          </a:p>
        </p:txBody>
      </p:sp>
    </p:spTree>
    <p:extLst>
      <p:ext uri="{BB962C8B-B14F-4D97-AF65-F5344CB8AC3E}">
        <p14:creationId xmlns:p14="http://schemas.microsoft.com/office/powerpoint/2010/main" val="38163884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 for a Big Data platform: </a:t>
            </a:r>
            <a:r>
              <a:rPr lang="en-US" altLang="en-US" dirty="0"/>
              <a:t>Retailers &amp; Social Media</a:t>
            </a:r>
            <a:endParaRPr lang="en-US" dirty="0"/>
          </a:p>
        </p:txBody>
      </p:sp>
      <p:sp>
        <p:nvSpPr>
          <p:cNvPr id="3" name="Content Placeholder 2"/>
          <p:cNvSpPr>
            <a:spLocks noGrp="1"/>
          </p:cNvSpPr>
          <p:nvPr>
            <p:ph idx="1"/>
          </p:nvPr>
        </p:nvSpPr>
        <p:spPr>
          <a:xfrm>
            <a:off x="1761744" y="1188720"/>
            <a:ext cx="5599068" cy="5358384"/>
          </a:xfrm>
        </p:spPr>
        <p:txBody>
          <a:bodyPr/>
          <a:lstStyle/>
          <a:p>
            <a:r>
              <a:rPr lang="en-US" dirty="0"/>
              <a:t>Problem:</a:t>
            </a:r>
          </a:p>
          <a:p>
            <a:pPr lvl="1"/>
            <a:r>
              <a:rPr lang="en-US" dirty="0"/>
              <a:t>Savvy retailers want to use “big data” to predict trends, prepare for demand, pinpoint customers, optimize pricing &amp; promotions, and monitor real-time analytics &amp; results</a:t>
            </a:r>
            <a:br>
              <a:rPr lang="en-US" dirty="0"/>
            </a:br>
            <a:r>
              <a:rPr lang="en-US" dirty="0"/>
              <a:t>- by combining data from web browsing patterns, social media, industry forecasts, </a:t>
            </a:r>
            <a:br>
              <a:rPr lang="en-US" dirty="0"/>
            </a:br>
            <a:r>
              <a:rPr lang="en-US" dirty="0"/>
              <a:t>existing customer records, etc. </a:t>
            </a:r>
          </a:p>
          <a:p>
            <a:r>
              <a:rPr lang="en-US" dirty="0"/>
              <a:t>How big data analytics can help:</a:t>
            </a:r>
          </a:p>
          <a:p>
            <a:pPr lvl="1"/>
            <a:r>
              <a:rPr lang="en-US" dirty="0"/>
              <a:t>Access social media to gain insight</a:t>
            </a:r>
          </a:p>
          <a:p>
            <a:pPr lvl="1"/>
            <a:r>
              <a:rPr lang="en-US" dirty="0"/>
              <a:t>Federate data between Big Data and RDBMs</a:t>
            </a:r>
          </a:p>
          <a:p>
            <a:pPr lvl="1"/>
            <a:r>
              <a:rPr lang="en-US" dirty="0"/>
              <a:t>Apply graph analysis to the available data</a:t>
            </a:r>
          </a:p>
          <a:p>
            <a:pPr lvl="1"/>
            <a:r>
              <a:rPr lang="en-US" dirty="0"/>
              <a:t>Work to understand demand and engage customers</a:t>
            </a:r>
          </a:p>
          <a:p>
            <a:pPr lvl="1"/>
            <a:endParaRPr lang="en-US" dirty="0"/>
          </a:p>
          <a:p>
            <a:endParaRPr lang="en-US" dirty="0"/>
          </a:p>
          <a:p>
            <a:endParaRPr lang="en-US" dirty="0"/>
          </a:p>
          <a:p>
            <a:endParaRPr lang="en-US" dirty="0"/>
          </a:p>
          <a:p>
            <a:endParaRPr lang="en-US" dirty="0"/>
          </a:p>
        </p:txBody>
      </p:sp>
      <p:pic>
        <p:nvPicPr>
          <p:cNvPr id="4" name="Picture 2" descr="http://techpinions.com/wp-content/uploads/2012/06/Retail_Experience_Center_2_we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0812" y="2759474"/>
            <a:ext cx="3159196" cy="2368339"/>
          </a:xfrm>
          <a:prstGeom prst="rect">
            <a:avLst/>
          </a:prstGeom>
          <a:noFill/>
          <a:ln w="6350">
            <a:solidFill>
              <a:srgbClr val="000000"/>
            </a:solidFill>
          </a:ln>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9058380" y="1310459"/>
            <a:ext cx="1016228" cy="1246593"/>
          </a:xfrm>
          <a:prstGeom prst="rect">
            <a:avLst/>
          </a:prstGeom>
        </p:spPr>
      </p:pic>
    </p:spTree>
    <p:extLst>
      <p:ext uri="{BB962C8B-B14F-4D97-AF65-F5344CB8AC3E}">
        <p14:creationId xmlns:p14="http://schemas.microsoft.com/office/powerpoint/2010/main" val="10514208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Graph analytics</a:t>
            </a:r>
            <a:endParaRPr lang="en-US" dirty="0"/>
          </a:p>
        </p:txBody>
      </p:sp>
      <p:sp>
        <p:nvSpPr>
          <p:cNvPr id="3" name="Content Placeholder 2"/>
          <p:cNvSpPr>
            <a:spLocks noGrp="1"/>
          </p:cNvSpPr>
          <p:nvPr>
            <p:ph idx="1"/>
          </p:nvPr>
        </p:nvSpPr>
        <p:spPr>
          <a:xfrm>
            <a:off x="1761744" y="1188720"/>
            <a:ext cx="3061268" cy="1814456"/>
          </a:xfrm>
        </p:spPr>
        <p:txBody>
          <a:bodyPr/>
          <a:lstStyle/>
          <a:p>
            <a:r>
              <a:rPr lang="en-US" dirty="0"/>
              <a:t>Path analysis</a:t>
            </a:r>
          </a:p>
          <a:p>
            <a:r>
              <a:rPr lang="en-US" dirty="0"/>
              <a:t>Connectivity analysis</a:t>
            </a:r>
          </a:p>
        </p:txBody>
      </p:sp>
      <p:pic>
        <p:nvPicPr>
          <p:cNvPr id="4" name="Picture 2" descr="http://www.ibmbigdatahub.com/sites/default/files/mf_fig_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8538" y="2009131"/>
            <a:ext cx="6977311" cy="41536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793322" y="6255480"/>
            <a:ext cx="4355595" cy="307777"/>
          </a:xfrm>
          <a:prstGeom prst="rect">
            <a:avLst/>
          </a:prstGeom>
          <a:noFill/>
        </p:spPr>
        <p:txBody>
          <a:bodyPr wrap="square" rtlCol="0">
            <a:spAutoFit/>
          </a:bodyPr>
          <a:lstStyle/>
          <a:p>
            <a:pPr fontAlgn="base">
              <a:spcBef>
                <a:spcPct val="30000"/>
              </a:spcBef>
              <a:spcAft>
                <a:spcPct val="0"/>
              </a:spcAft>
              <a:buClr>
                <a:srgbClr val="FFFFFF"/>
              </a:buClr>
            </a:pPr>
            <a:r>
              <a:rPr lang="en-US" sz="1400" dirty="0">
                <a:solidFill>
                  <a:srgbClr val="000000"/>
                </a:solidFill>
                <a:latin typeface="Tahoma" pitchFamily="34" charset="0"/>
                <a:hlinkClick r:id="rId4"/>
              </a:rPr>
              <a:t>www.ibmbigdatahub.com/blog/what-graph-analytics</a:t>
            </a:r>
            <a:endParaRPr lang="en-CA" sz="1400" dirty="0">
              <a:solidFill>
                <a:srgbClr val="000000"/>
              </a:solidFill>
              <a:latin typeface="Tahoma" pitchFamily="34" charset="0"/>
            </a:endParaRPr>
          </a:p>
        </p:txBody>
      </p:sp>
      <p:sp>
        <p:nvSpPr>
          <p:cNvPr id="8" name="Content Placeholder 2"/>
          <p:cNvSpPr txBox="1">
            <a:spLocks/>
          </p:cNvSpPr>
          <p:nvPr/>
        </p:nvSpPr>
        <p:spPr bwMode="auto">
          <a:xfrm>
            <a:off x="6127193" y="1188720"/>
            <a:ext cx="3061268" cy="18144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16" tIns="45708" rIns="91416" bIns="45708" numCol="1" anchor="t" anchorCtr="0" compatLnSpc="1">
            <a:prstTxWarp prst="textNoShape">
              <a:avLst/>
            </a:prstTxWarp>
          </a:bodyPr>
          <a:lstStyle>
            <a:lvl1pPr marL="231775" indent="-231775" algn="l" defTabSz="913912" rtl="0" eaLnBrk="1" fontAlgn="base" hangingPunct="1">
              <a:spcBef>
                <a:spcPct val="30000"/>
              </a:spcBef>
              <a:spcAft>
                <a:spcPct val="0"/>
              </a:spcAft>
              <a:buClr>
                <a:srgbClr val="00649D"/>
              </a:buClr>
              <a:buSzPct val="120000"/>
              <a:buFont typeface="Arial" panose="020B0604020202020204" pitchFamily="34" charset="0"/>
              <a:buChar char="•"/>
              <a:defRPr sz="2100">
                <a:solidFill>
                  <a:schemeClr val="tx1"/>
                </a:solidFill>
                <a:latin typeface="Arial" panose="020B0604020202020204" pitchFamily="34" charset="0"/>
                <a:ea typeface="+mn-ea"/>
                <a:cs typeface="Arial" panose="020B0604020202020204" pitchFamily="34" charset="0"/>
              </a:defRPr>
            </a:lvl1pPr>
            <a:lvl2pPr marL="457200" indent="-166688" algn="l" defTabSz="913912" rtl="0" eaLnBrk="1" fontAlgn="base" hangingPunct="1">
              <a:spcBef>
                <a:spcPct val="30000"/>
              </a:spcBef>
              <a:spcAft>
                <a:spcPct val="0"/>
              </a:spcAft>
              <a:buClr>
                <a:srgbClr val="008ABF"/>
              </a:buClr>
              <a:buSzPct val="80000"/>
              <a:buFont typeface="Wingdings" pitchFamily="2" charset="2"/>
              <a:buChar char="§"/>
              <a:defRPr lang="en-US" sz="1900" smtClean="0">
                <a:solidFill>
                  <a:schemeClr val="tx1"/>
                </a:solidFill>
                <a:latin typeface="Arial" panose="020B0604020202020204" pitchFamily="34" charset="0"/>
                <a:ea typeface="+mn-ea"/>
                <a:cs typeface="Arial" panose="020B0604020202020204" pitchFamily="34" charset="0"/>
              </a:defRPr>
            </a:lvl2pPr>
            <a:lvl3pPr marL="685800" indent="-166688" algn="l" defTabSz="913912" rtl="0" eaLnBrk="1" fontAlgn="base" hangingPunct="1">
              <a:spcBef>
                <a:spcPct val="30000"/>
              </a:spcBef>
              <a:spcAft>
                <a:spcPct val="0"/>
              </a:spcAft>
              <a:buClr>
                <a:srgbClr val="008ABF"/>
              </a:buClr>
              <a:buSzPct val="80000"/>
              <a:buFont typeface="Verdana" panose="020B0604030504040204" pitchFamily="34" charset="0"/>
              <a:buChar char="−"/>
              <a:defRPr lang="en-US" sz="1700" dirty="0" smtClean="0">
                <a:solidFill>
                  <a:schemeClr val="tx1"/>
                </a:solidFill>
                <a:latin typeface="Arial" panose="020B0604020202020204" pitchFamily="34" charset="0"/>
                <a:ea typeface="+mn-ea"/>
                <a:cs typeface="Arial" panose="020B0604020202020204" pitchFamily="34" charset="0"/>
              </a:defRPr>
            </a:lvl3pPr>
            <a:lvl4pPr marL="1370868" indent="-171359" algn="l" defTabSz="913912" rtl="0" eaLnBrk="1" fontAlgn="base" hangingPunct="1">
              <a:spcBef>
                <a:spcPct val="30000"/>
              </a:spcBef>
              <a:spcAft>
                <a:spcPct val="0"/>
              </a:spcAft>
              <a:buClr>
                <a:srgbClr val="969696"/>
              </a:buClr>
              <a:buChar char="•"/>
              <a:defRPr sz="1700">
                <a:solidFill>
                  <a:srgbClr val="4C4C4C"/>
                </a:solidFill>
                <a:latin typeface="Arial" charset="0"/>
              </a:defRPr>
            </a:lvl4pPr>
            <a:lvl5pPr marL="1656466" indent="-171359" algn="l" defTabSz="913912" rtl="0" eaLnBrk="1" fontAlgn="base" hangingPunct="1">
              <a:spcBef>
                <a:spcPct val="30000"/>
              </a:spcBef>
              <a:spcAft>
                <a:spcPct val="0"/>
              </a:spcAft>
              <a:buClr>
                <a:srgbClr val="969696"/>
              </a:buClr>
              <a:buChar char="•"/>
              <a:defRPr sz="1700">
                <a:solidFill>
                  <a:srgbClr val="4C4C4C"/>
                </a:solidFill>
                <a:latin typeface="Arial" charset="0"/>
              </a:defRPr>
            </a:lvl5pPr>
            <a:lvl6pPr marL="2341900" indent="-171359" algn="l" defTabSz="913912" rtl="0" eaLnBrk="1" fontAlgn="base" hangingPunct="1">
              <a:spcBef>
                <a:spcPct val="30000"/>
              </a:spcBef>
              <a:spcAft>
                <a:spcPct val="0"/>
              </a:spcAft>
              <a:buClr>
                <a:srgbClr val="969696"/>
              </a:buClr>
              <a:buChar char="•"/>
              <a:defRPr sz="1649">
                <a:solidFill>
                  <a:srgbClr val="4C4C4C"/>
                </a:solidFill>
                <a:latin typeface="Arial" charset="0"/>
              </a:defRPr>
            </a:lvl6pPr>
            <a:lvl7pPr marL="3027335" indent="-171359" algn="l" defTabSz="913912" rtl="0" eaLnBrk="1" fontAlgn="base" hangingPunct="1">
              <a:spcBef>
                <a:spcPct val="30000"/>
              </a:spcBef>
              <a:spcAft>
                <a:spcPct val="0"/>
              </a:spcAft>
              <a:buClr>
                <a:srgbClr val="969696"/>
              </a:buClr>
              <a:buChar char="•"/>
              <a:defRPr sz="1649">
                <a:solidFill>
                  <a:srgbClr val="4C4C4C"/>
                </a:solidFill>
                <a:latin typeface="Arial" charset="0"/>
              </a:defRPr>
            </a:lvl7pPr>
            <a:lvl8pPr marL="3712769" indent="-171359" algn="l" defTabSz="913912" rtl="0" eaLnBrk="1" fontAlgn="base" hangingPunct="1">
              <a:spcBef>
                <a:spcPct val="30000"/>
              </a:spcBef>
              <a:spcAft>
                <a:spcPct val="0"/>
              </a:spcAft>
              <a:buClr>
                <a:srgbClr val="969696"/>
              </a:buClr>
              <a:buChar char="•"/>
              <a:defRPr sz="1649">
                <a:solidFill>
                  <a:srgbClr val="4C4C4C"/>
                </a:solidFill>
                <a:latin typeface="Arial" charset="0"/>
              </a:defRPr>
            </a:lvl8pPr>
            <a:lvl9pPr marL="4398203" indent="-171359" algn="l" defTabSz="913912" rtl="0" eaLnBrk="1" fontAlgn="base" hangingPunct="1">
              <a:spcBef>
                <a:spcPct val="30000"/>
              </a:spcBef>
              <a:spcAft>
                <a:spcPct val="0"/>
              </a:spcAft>
              <a:buClr>
                <a:srgbClr val="969696"/>
              </a:buClr>
              <a:buChar char="•"/>
              <a:defRPr sz="1649">
                <a:solidFill>
                  <a:srgbClr val="4C4C4C"/>
                </a:solidFill>
                <a:latin typeface="Arial" charset="0"/>
              </a:defRPr>
            </a:lvl9pPr>
          </a:lstStyle>
          <a:p>
            <a:r>
              <a:rPr lang="en-US" kern="0" dirty="0">
                <a:solidFill>
                  <a:srgbClr val="000000"/>
                </a:solidFill>
              </a:rPr>
              <a:t>Community analysis</a:t>
            </a:r>
          </a:p>
          <a:p>
            <a:r>
              <a:rPr lang="en-US" kern="0" dirty="0">
                <a:solidFill>
                  <a:srgbClr val="000000"/>
                </a:solidFill>
              </a:rPr>
              <a:t>Centrality analysis</a:t>
            </a:r>
          </a:p>
        </p:txBody>
      </p:sp>
    </p:spTree>
    <p:extLst>
      <p:ext uri="{BB962C8B-B14F-4D97-AF65-F5344CB8AC3E}">
        <p14:creationId xmlns:p14="http://schemas.microsoft.com/office/powerpoint/2010/main" val="17766340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Behavioral segmentation &amp; analytics</a:t>
            </a:r>
          </a:p>
        </p:txBody>
      </p:sp>
      <p:pic>
        <p:nvPicPr>
          <p:cNvPr id="4" name="Content Placeholder 3"/>
          <p:cNvPicPr>
            <a:picLocks noGrp="1" noChangeAspect="1"/>
          </p:cNvPicPr>
          <p:nvPr>
            <p:ph idx="1"/>
          </p:nvPr>
        </p:nvPicPr>
        <p:blipFill>
          <a:blip r:embed="rId3"/>
          <a:stretch>
            <a:fillRect/>
          </a:stretch>
        </p:blipFill>
        <p:spPr>
          <a:xfrm>
            <a:off x="1762126" y="1201662"/>
            <a:ext cx="8805863" cy="5332565"/>
          </a:xfrm>
          <a:prstGeom prst="rect">
            <a:avLst/>
          </a:prstGeom>
        </p:spPr>
      </p:pic>
    </p:spTree>
    <p:extLst>
      <p:ext uri="{BB962C8B-B14F-4D97-AF65-F5344CB8AC3E}">
        <p14:creationId xmlns:p14="http://schemas.microsoft.com/office/powerpoint/2010/main" val="15855774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 for a Big Data platform: </a:t>
            </a:r>
            <a:r>
              <a:rPr lang="en-US" altLang="en-US" dirty="0"/>
              <a:t>Manufacturing</a:t>
            </a:r>
            <a:endParaRPr lang="en-US" dirty="0"/>
          </a:p>
        </p:txBody>
      </p:sp>
      <p:sp>
        <p:nvSpPr>
          <p:cNvPr id="3" name="Content Placeholder 2"/>
          <p:cNvSpPr>
            <a:spLocks noGrp="1"/>
          </p:cNvSpPr>
          <p:nvPr>
            <p:ph idx="1"/>
          </p:nvPr>
        </p:nvSpPr>
        <p:spPr/>
        <p:txBody>
          <a:bodyPr/>
          <a:lstStyle/>
          <a:p>
            <a:r>
              <a:rPr lang="en-US" dirty="0"/>
              <a:t>Problem:</a:t>
            </a:r>
          </a:p>
          <a:p>
            <a:pPr lvl="1"/>
            <a:r>
              <a:rPr lang="en-US" dirty="0"/>
              <a:t>The world of production will become more and more networked</a:t>
            </a:r>
            <a:br>
              <a:rPr lang="en-US" dirty="0"/>
            </a:br>
            <a:r>
              <a:rPr lang="en-US" dirty="0"/>
              <a:t>until everything is interlinked with everything else. The complexity </a:t>
            </a:r>
            <a:br>
              <a:rPr lang="en-US" dirty="0"/>
            </a:br>
            <a:r>
              <a:rPr lang="en-US" dirty="0"/>
              <a:t>of production and supplier networks has grow enormously. Previously, networks and processes were limited to one factory, but the boundaries of individual factories will most likely no longer exist in favor of the interconnect of multiple factories or even geographical regions.. </a:t>
            </a:r>
          </a:p>
          <a:p>
            <a:r>
              <a:rPr lang="en-US" dirty="0"/>
              <a:t>How big data analytics can help:</a:t>
            </a:r>
          </a:p>
          <a:p>
            <a:pPr lvl="1"/>
            <a:r>
              <a:rPr lang="en-US" dirty="0"/>
              <a:t>The Internet of Things (</a:t>
            </a:r>
            <a:r>
              <a:rPr lang="en-US" dirty="0" err="1"/>
              <a:t>IoT</a:t>
            </a:r>
            <a:r>
              <a:rPr lang="en-US" dirty="0"/>
              <a:t>)</a:t>
            </a:r>
          </a:p>
          <a:p>
            <a:pPr lvl="1"/>
            <a:r>
              <a:rPr lang="en-US" dirty="0"/>
              <a:t>Industry 4.0</a:t>
            </a:r>
          </a:p>
          <a:p>
            <a:endParaRPr lang="en-US" dirty="0"/>
          </a:p>
          <a:p>
            <a:endParaRPr lang="en-US" dirty="0"/>
          </a:p>
          <a:p>
            <a:endParaRPr lang="en-US" dirty="0"/>
          </a:p>
          <a:p>
            <a:endParaRPr lang="en-US" dirty="0"/>
          </a:p>
        </p:txBody>
      </p:sp>
      <p:pic>
        <p:nvPicPr>
          <p:cNvPr id="4" name="Picture 2" descr="http://www.americanmanufacturing.org/page/-/site/images/icons/job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14323" y="886980"/>
            <a:ext cx="872709" cy="8727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upload.wikimedia.org/wikipedia/commons/c/c8/Industry_4.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2270" y="4468857"/>
            <a:ext cx="4994761" cy="1961791"/>
          </a:xfrm>
          <a:prstGeom prst="rect">
            <a:avLst/>
          </a:prstGeom>
          <a:noFill/>
          <a:ln w="6350">
            <a:solidFill>
              <a:srgbClr val="00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95240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Articles on </a:t>
            </a:r>
            <a:r>
              <a:rPr lang="en-US" dirty="0" err="1"/>
              <a:t>IoT</a:t>
            </a:r>
            <a:r>
              <a:rPr lang="en-US" dirty="0"/>
              <a:t> - and Industry 4.0</a:t>
            </a:r>
          </a:p>
        </p:txBody>
      </p:sp>
      <p:sp>
        <p:nvSpPr>
          <p:cNvPr id="3" name="Content Placeholder 2"/>
          <p:cNvSpPr>
            <a:spLocks noGrp="1"/>
          </p:cNvSpPr>
          <p:nvPr>
            <p:ph idx="1"/>
          </p:nvPr>
        </p:nvSpPr>
        <p:spPr/>
        <p:txBody>
          <a:bodyPr/>
          <a:lstStyle/>
          <a:p>
            <a:pPr>
              <a:spcBef>
                <a:spcPts val="0"/>
              </a:spcBef>
            </a:pPr>
            <a:r>
              <a:rPr lang="en-US" dirty="0"/>
              <a:t>GE &amp; Siemens - the American industrial giant is sprinting towards its goal; the German firm is taking a more deliberate approach</a:t>
            </a:r>
            <a:br>
              <a:rPr lang="en-US" dirty="0"/>
            </a:br>
            <a:br>
              <a:rPr lang="en-US" sz="700" dirty="0"/>
            </a:br>
            <a:r>
              <a:rPr lang="en-US" sz="1100" dirty="0">
                <a:hlinkClick r:id="rId3"/>
              </a:rPr>
              <a:t>http://www.economist.com/news/business/21711079-american-industrial-giant-sprinting-towards-its-goal-german-firm-taking-more</a:t>
            </a:r>
            <a:r>
              <a:rPr lang="en-US" sz="1100" dirty="0"/>
              <a:t> </a:t>
            </a:r>
          </a:p>
          <a:p>
            <a:r>
              <a:rPr lang="en-US" dirty="0"/>
              <a:t>Plus many more articles</a:t>
            </a:r>
          </a:p>
          <a:p>
            <a:r>
              <a:rPr lang="en-US" dirty="0"/>
              <a:t>And articles specific to the various industry sector</a:t>
            </a:r>
          </a:p>
          <a:p>
            <a:endParaRPr lang="en-US" dirty="0"/>
          </a:p>
        </p:txBody>
      </p:sp>
      <p:pic>
        <p:nvPicPr>
          <p:cNvPr id="4" name="Picture 2" descr="http://cdn.static-economist.com/sites/default/files/imagecache/full-width/images/print-edition/20161203_WBD001_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9940" y="3220297"/>
            <a:ext cx="5660136" cy="3186800"/>
          </a:xfrm>
          <a:prstGeom prst="rect">
            <a:avLst/>
          </a:prstGeom>
          <a:noFill/>
          <a:ln w="6350">
            <a:solidFill>
              <a:srgbClr val="00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0802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3.0 - my view on the data landscape</a:t>
            </a:r>
          </a:p>
        </p:txBody>
      </p:sp>
      <p:sp>
        <p:nvSpPr>
          <p:cNvPr id="3" name="Content Placeholder 2"/>
          <p:cNvSpPr>
            <a:spLocks noGrp="1"/>
          </p:cNvSpPr>
          <p:nvPr>
            <p:ph idx="1"/>
          </p:nvPr>
        </p:nvSpPr>
        <p:spPr/>
        <p:txBody>
          <a:bodyPr/>
          <a:lstStyle/>
          <a:p>
            <a:r>
              <a:rPr lang="en-US" sz="1800" dirty="0"/>
              <a:t>The Eras of Data</a:t>
            </a:r>
          </a:p>
          <a:p>
            <a:pPr lvl="1">
              <a:spcBef>
                <a:spcPts val="600"/>
              </a:spcBef>
            </a:pPr>
            <a:r>
              <a:rPr lang="en-US" sz="1600" b="1" dirty="0"/>
              <a:t>0</a:t>
            </a:r>
            <a:r>
              <a:rPr lang="en-US" sz="1600" dirty="0"/>
              <a:t> Flat files</a:t>
            </a:r>
          </a:p>
          <a:p>
            <a:pPr lvl="1">
              <a:spcBef>
                <a:spcPts val="600"/>
              </a:spcBef>
            </a:pPr>
            <a:r>
              <a:rPr lang="en-US" sz="1600" b="1" dirty="0"/>
              <a:t>1</a:t>
            </a:r>
            <a:r>
              <a:rPr lang="en-US" sz="1600" dirty="0"/>
              <a:t> Relational Databases (RBDMs) - 1970s - </a:t>
            </a:r>
            <a:r>
              <a:rPr lang="en-US" altLang="en-US" sz="1600" dirty="0"/>
              <a:t>OLTP (Online Transactional processing) </a:t>
            </a:r>
            <a:endParaRPr lang="en-US" sz="1600" dirty="0"/>
          </a:p>
          <a:p>
            <a:pPr marL="447675" lvl="1" indent="-179388">
              <a:spcBef>
                <a:spcPts val="600"/>
              </a:spcBef>
            </a:pPr>
            <a:r>
              <a:rPr lang="en-US" sz="1600" b="1" dirty="0"/>
              <a:t>2</a:t>
            </a:r>
            <a:r>
              <a:rPr lang="en-US" sz="1600" dirty="0"/>
              <a:t> Data Warehouses - 1990s - </a:t>
            </a:r>
            <a:r>
              <a:rPr lang="en-US" altLang="en-US" sz="1600" dirty="0"/>
              <a:t>OLAP (Online Analytical processing) or</a:t>
            </a:r>
            <a:br>
              <a:rPr lang="en-US" altLang="en-US" sz="1600" dirty="0"/>
            </a:br>
            <a:r>
              <a:rPr lang="en-US" altLang="en-US" sz="1600" dirty="0"/>
              <a:t>   DSS (Decision Support Systems) workloads </a:t>
            </a:r>
            <a:endParaRPr lang="en-US" sz="1600" dirty="0"/>
          </a:p>
          <a:p>
            <a:pPr lvl="1">
              <a:spcBef>
                <a:spcPts val="600"/>
              </a:spcBef>
            </a:pPr>
            <a:r>
              <a:rPr lang="en-US" sz="1600" b="1" dirty="0"/>
              <a:t>3</a:t>
            </a:r>
            <a:r>
              <a:rPr lang="en-US" sz="1600" dirty="0"/>
              <a:t> Big Data - 2000s - Batch, with a movement towards Real-time</a:t>
            </a:r>
          </a:p>
          <a:p>
            <a:r>
              <a:rPr lang="en-US" sz="1800" dirty="0"/>
              <a:t>Some terminology of Big Data</a:t>
            </a:r>
          </a:p>
          <a:p>
            <a:pPr lvl="1"/>
            <a:r>
              <a:rPr lang="en-US" sz="1600" b="1" i="1" dirty="0"/>
              <a:t>Oceans</a:t>
            </a:r>
            <a:r>
              <a:rPr lang="en-US" sz="1600" dirty="0"/>
              <a:t> of data (</a:t>
            </a:r>
            <a:r>
              <a:rPr lang="en-US" sz="1600" b="1" dirty="0"/>
              <a:t>data at rest</a:t>
            </a:r>
            <a:r>
              <a:rPr lang="en-US" sz="1600" dirty="0"/>
              <a:t>) vs. </a:t>
            </a:r>
            <a:r>
              <a:rPr lang="en-US" sz="1600" b="1" i="1" dirty="0"/>
              <a:t>Streams</a:t>
            </a:r>
            <a:r>
              <a:rPr lang="en-US" sz="1600" dirty="0"/>
              <a:t> of data (</a:t>
            </a:r>
            <a:r>
              <a:rPr lang="en-US" sz="1600" b="1" dirty="0"/>
              <a:t>data in motion</a:t>
            </a:r>
            <a:r>
              <a:rPr lang="en-US" sz="1600" dirty="0"/>
              <a:t>)</a:t>
            </a:r>
          </a:p>
          <a:p>
            <a:pPr lvl="1"/>
            <a:r>
              <a:rPr lang="en-US" sz="1600" b="1" i="1" dirty="0"/>
              <a:t>Data Lake </a:t>
            </a:r>
            <a:r>
              <a:rPr lang="en-US" sz="1600" dirty="0"/>
              <a:t>(a large storage repository and processing engine)</a:t>
            </a:r>
          </a:p>
          <a:p>
            <a:pPr lvl="4"/>
            <a:r>
              <a:rPr lang="en-US" sz="1400" dirty="0"/>
              <a:t>James Dixon of Pentaho used the term initially to contrast with “data mart,” which is a smaller repository of interesting attributes extracted from the raw data. He wrote: "If you think of a </a:t>
            </a:r>
            <a:r>
              <a:rPr lang="en-US" sz="1400" dirty="0" err="1"/>
              <a:t>datamart</a:t>
            </a:r>
            <a:r>
              <a:rPr lang="en-US" sz="1400" dirty="0"/>
              <a:t> as a store of bottled water - cleansed and packaged and structured for easy consumption - the data lake is a large body of water in a more natural state. The contents of the data lake stream in from a source to fill the lake, and various users of the lake can come to examine, dive in, or take samples.“ (Wikipedia, </a:t>
            </a:r>
            <a:r>
              <a:rPr lang="en-US" sz="1400" i="1" dirty="0"/>
              <a:t>Data Lake</a:t>
            </a:r>
            <a:r>
              <a:rPr lang="en-US" sz="1400" dirty="0"/>
              <a:t>)</a:t>
            </a:r>
          </a:p>
          <a:p>
            <a:pPr lvl="1"/>
            <a:r>
              <a:rPr lang="en-US" sz="1600" b="1" i="1" dirty="0"/>
              <a:t>NoSQL</a:t>
            </a:r>
            <a:r>
              <a:rPr lang="en-US" sz="1600" dirty="0"/>
              <a:t> (“not only SQL”)</a:t>
            </a:r>
          </a:p>
          <a:p>
            <a:pPr lvl="1"/>
            <a:endParaRPr lang="en-US" sz="1600" dirty="0"/>
          </a:p>
          <a:p>
            <a:pPr lvl="1"/>
            <a:endParaRPr lang="en-US" sz="1600" dirty="0"/>
          </a:p>
          <a:p>
            <a:endParaRPr lang="en-US" sz="1800" dirty="0"/>
          </a:p>
          <a:p>
            <a:endParaRPr lang="en-US" sz="1800" dirty="0"/>
          </a:p>
        </p:txBody>
      </p:sp>
    </p:spTree>
    <p:extLst>
      <p:ext uri="{BB962C8B-B14F-4D97-AF65-F5344CB8AC3E}">
        <p14:creationId xmlns:p14="http://schemas.microsoft.com/office/powerpoint/2010/main" val="19902881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Realtime is a definite future direction for analytics</a:t>
            </a:r>
            <a:endParaRPr lang="en-US" dirty="0"/>
          </a:p>
        </p:txBody>
      </p:sp>
      <p:sp>
        <p:nvSpPr>
          <p:cNvPr id="3" name="Content Placeholder 2"/>
          <p:cNvSpPr>
            <a:spLocks noGrp="1"/>
          </p:cNvSpPr>
          <p:nvPr>
            <p:ph idx="1"/>
          </p:nvPr>
        </p:nvSpPr>
        <p:spPr/>
        <p:txBody>
          <a:bodyPr/>
          <a:lstStyle/>
          <a:p>
            <a:r>
              <a:rPr lang="en-US" b="1" dirty="0"/>
              <a:t>IBM System S </a:t>
            </a:r>
            <a:r>
              <a:rPr lang="en-US" dirty="0"/>
              <a:t>was a precursor of the future </a:t>
            </a:r>
            <a:br>
              <a:rPr lang="en-US" dirty="0"/>
            </a:br>
            <a:r>
              <a:rPr lang="en-US" b="1" dirty="0"/>
              <a:t>IBM </a:t>
            </a:r>
            <a:r>
              <a:rPr lang="en-US" b="1" dirty="0" err="1"/>
              <a:t>InfoSphere</a:t>
            </a:r>
            <a:r>
              <a:rPr lang="en-US" b="1" dirty="0"/>
              <a:t> Streams </a:t>
            </a:r>
            <a:r>
              <a:rPr lang="en-US" dirty="0"/>
              <a:t>and now the open-source competitors such as </a:t>
            </a:r>
            <a:r>
              <a:rPr lang="en-US" b="1" dirty="0"/>
              <a:t>Apache Storm</a:t>
            </a:r>
            <a:r>
              <a:rPr lang="en-US" dirty="0"/>
              <a:t>, </a:t>
            </a:r>
            <a:r>
              <a:rPr lang="en-US" b="1" dirty="0"/>
              <a:t>Apache Kafka</a:t>
            </a:r>
            <a:r>
              <a:rPr lang="en-US" dirty="0"/>
              <a:t>, etc.</a:t>
            </a:r>
          </a:p>
        </p:txBody>
      </p:sp>
      <p:pic>
        <p:nvPicPr>
          <p:cNvPr id="5" name="Picture 4"/>
          <p:cNvPicPr>
            <a:picLocks noChangeAspect="1"/>
          </p:cNvPicPr>
          <p:nvPr/>
        </p:nvPicPr>
        <p:blipFill>
          <a:blip r:embed="rId3"/>
          <a:stretch>
            <a:fillRect/>
          </a:stretch>
        </p:blipFill>
        <p:spPr>
          <a:xfrm>
            <a:off x="3180826" y="2489795"/>
            <a:ext cx="5958364" cy="3869051"/>
          </a:xfrm>
          <a:prstGeom prst="rect">
            <a:avLst/>
          </a:prstGeom>
          <a:ln w="6350">
            <a:solidFill>
              <a:srgbClr val="000000"/>
            </a:solidFill>
          </a:ln>
        </p:spPr>
      </p:pic>
    </p:spTree>
    <p:extLst>
      <p:ext uri="{BB962C8B-B14F-4D97-AF65-F5344CB8AC3E}">
        <p14:creationId xmlns:p14="http://schemas.microsoft.com/office/powerpoint/2010/main" val="37006377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Industry 4.0</a:t>
            </a:r>
          </a:p>
        </p:txBody>
      </p:sp>
      <p:sp>
        <p:nvSpPr>
          <p:cNvPr id="3" name="Content Placeholder 2"/>
          <p:cNvSpPr>
            <a:spLocks noGrp="1"/>
          </p:cNvSpPr>
          <p:nvPr>
            <p:ph idx="1"/>
          </p:nvPr>
        </p:nvSpPr>
        <p:spPr/>
        <p:txBody>
          <a:bodyPr/>
          <a:lstStyle/>
          <a:p>
            <a:r>
              <a:rPr lang="en-US" dirty="0"/>
              <a:t>“Industry 4.0” was the brainchild of the German government, and describes the next phase in manufacturing - a so-called fourth industrial revolution</a:t>
            </a:r>
          </a:p>
          <a:p>
            <a:pPr lvl="1"/>
            <a:r>
              <a:rPr lang="en-US" dirty="0"/>
              <a:t>Industry 1.0: Water/steam power</a:t>
            </a:r>
          </a:p>
          <a:p>
            <a:pPr lvl="1"/>
            <a:r>
              <a:rPr lang="en-US" dirty="0"/>
              <a:t>Industry 2.0: Electric power</a:t>
            </a:r>
          </a:p>
          <a:p>
            <a:pPr lvl="1"/>
            <a:r>
              <a:rPr lang="en-US" dirty="0"/>
              <a:t>Industry 3.0: Computing power</a:t>
            </a:r>
          </a:p>
          <a:p>
            <a:pPr lvl="1"/>
            <a:r>
              <a:rPr lang="en-US" dirty="0"/>
              <a:t>Industry 4:0: Internet of Things (</a:t>
            </a:r>
            <a:r>
              <a:rPr lang="en-US" dirty="0" err="1"/>
              <a:t>IoT</a:t>
            </a:r>
            <a:r>
              <a:rPr lang="en-US" dirty="0"/>
              <a:t>) power</a:t>
            </a:r>
          </a:p>
          <a:p>
            <a:r>
              <a:rPr lang="en-US" dirty="0"/>
              <a:t>Meaning</a:t>
            </a:r>
          </a:p>
          <a:p>
            <a:pPr lvl="2"/>
            <a:r>
              <a:rPr lang="en-US" dirty="0"/>
              <a:t>Characteristic for industrial production in an Industry 4.0 environment are the strong customization of products under the conditions of highly </a:t>
            </a:r>
            <a:r>
              <a:rPr lang="en-US" dirty="0" err="1"/>
              <a:t>flexibilized</a:t>
            </a:r>
            <a:r>
              <a:rPr lang="en-US" dirty="0"/>
              <a:t> (mass-) production. The required automation technology is improved by the introduction of methods of self-optimization, self-configuration, self-diagnosis, cognition and intelligent support of workers in their increasingly complex work.</a:t>
            </a:r>
          </a:p>
          <a:p>
            <a:pPr lvl="2"/>
            <a:r>
              <a:rPr lang="en-US" b="1" dirty="0"/>
              <a:t>Wikipedia: </a:t>
            </a:r>
            <a:r>
              <a:rPr lang="en-US" dirty="0"/>
              <a:t>https://en.wikipedia.org/wiki/Industry_4.0</a:t>
            </a:r>
          </a:p>
          <a:p>
            <a:endParaRPr lang="en-US" dirty="0"/>
          </a:p>
        </p:txBody>
      </p:sp>
    </p:spTree>
    <p:extLst>
      <p:ext uri="{BB962C8B-B14F-4D97-AF65-F5344CB8AC3E}">
        <p14:creationId xmlns:p14="http://schemas.microsoft.com/office/powerpoint/2010/main" val="23347138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six design principles in Industry 4.0</a:t>
            </a:r>
            <a:endParaRPr lang="en-US" dirty="0"/>
          </a:p>
        </p:txBody>
      </p:sp>
      <p:sp>
        <p:nvSpPr>
          <p:cNvPr id="3" name="Content Placeholder 2"/>
          <p:cNvSpPr>
            <a:spLocks noGrp="1"/>
          </p:cNvSpPr>
          <p:nvPr>
            <p:ph idx="1"/>
          </p:nvPr>
        </p:nvSpPr>
        <p:spPr>
          <a:xfrm>
            <a:off x="1761745" y="1188720"/>
            <a:ext cx="8484915" cy="5358384"/>
          </a:xfrm>
        </p:spPr>
        <p:txBody>
          <a:bodyPr/>
          <a:lstStyle/>
          <a:p>
            <a:pPr>
              <a:spcBef>
                <a:spcPts val="0"/>
              </a:spcBef>
              <a:spcAft>
                <a:spcPts val="300"/>
              </a:spcAft>
            </a:pPr>
            <a:r>
              <a:rPr lang="en-US" sz="1800" dirty="0"/>
              <a:t>Interoperability</a:t>
            </a:r>
          </a:p>
          <a:p>
            <a:pPr lvl="1">
              <a:spcBef>
                <a:spcPts val="0"/>
              </a:spcBef>
              <a:spcAft>
                <a:spcPts val="300"/>
              </a:spcAft>
            </a:pPr>
            <a:r>
              <a:rPr lang="en-US" sz="1600" dirty="0"/>
              <a:t>The ability of cyber-physical systems (i.e. workpiece carriers, assembly stations, and products), humans and Smart Factories to connect/communicate with each other via the Internet of Things (</a:t>
            </a:r>
            <a:r>
              <a:rPr lang="en-US" sz="1600" dirty="0" err="1"/>
              <a:t>IoT</a:t>
            </a:r>
            <a:r>
              <a:rPr lang="en-US" sz="1600" dirty="0"/>
              <a:t>) and the Internet of Services (</a:t>
            </a:r>
            <a:r>
              <a:rPr lang="en-US" sz="1600" dirty="0" err="1"/>
              <a:t>IoS</a:t>
            </a:r>
            <a:r>
              <a:rPr lang="en-US" sz="1600" dirty="0"/>
              <a:t>)</a:t>
            </a:r>
          </a:p>
          <a:p>
            <a:pPr>
              <a:spcBef>
                <a:spcPts val="0"/>
              </a:spcBef>
              <a:spcAft>
                <a:spcPts val="300"/>
              </a:spcAft>
            </a:pPr>
            <a:r>
              <a:rPr lang="en-US" sz="1800" dirty="0"/>
              <a:t>Virtualization </a:t>
            </a:r>
          </a:p>
          <a:p>
            <a:pPr lvl="1">
              <a:spcBef>
                <a:spcPts val="0"/>
              </a:spcBef>
              <a:spcAft>
                <a:spcPts val="300"/>
              </a:spcAft>
            </a:pPr>
            <a:r>
              <a:rPr lang="en-US" sz="1600" dirty="0"/>
              <a:t>A virtual copy of the Smart Factory which is created by linking sensor data (from monitoring physical processes) with virtual plant models and simulation models</a:t>
            </a:r>
          </a:p>
          <a:p>
            <a:pPr>
              <a:spcBef>
                <a:spcPts val="0"/>
              </a:spcBef>
              <a:spcAft>
                <a:spcPts val="300"/>
              </a:spcAft>
            </a:pPr>
            <a:r>
              <a:rPr lang="en-US" sz="1800" dirty="0"/>
              <a:t>Decentralization </a:t>
            </a:r>
          </a:p>
          <a:p>
            <a:pPr lvl="1">
              <a:spcBef>
                <a:spcPts val="0"/>
              </a:spcBef>
              <a:spcAft>
                <a:spcPts val="300"/>
              </a:spcAft>
            </a:pPr>
            <a:r>
              <a:rPr lang="en-US" sz="1600" dirty="0"/>
              <a:t>The ability of cyber-physical systems within Smart Factories to make decisions on </a:t>
            </a:r>
            <a:br>
              <a:rPr lang="en-US" sz="1600" dirty="0"/>
            </a:br>
            <a:r>
              <a:rPr lang="en-US" sz="1600" dirty="0"/>
              <a:t>their own</a:t>
            </a:r>
          </a:p>
          <a:p>
            <a:pPr>
              <a:spcBef>
                <a:spcPts val="0"/>
              </a:spcBef>
              <a:spcAft>
                <a:spcPts val="300"/>
              </a:spcAft>
            </a:pPr>
            <a:r>
              <a:rPr lang="en-US" sz="1800" dirty="0"/>
              <a:t>Real-time Capability </a:t>
            </a:r>
          </a:p>
          <a:p>
            <a:pPr lvl="1">
              <a:spcBef>
                <a:spcPts val="0"/>
              </a:spcBef>
              <a:spcAft>
                <a:spcPts val="300"/>
              </a:spcAft>
            </a:pPr>
            <a:r>
              <a:rPr lang="en-US" sz="1600" dirty="0"/>
              <a:t>The capability to collect and analyze data and provide the derived insights immediately</a:t>
            </a:r>
          </a:p>
          <a:p>
            <a:pPr>
              <a:spcBef>
                <a:spcPts val="0"/>
              </a:spcBef>
              <a:spcAft>
                <a:spcPts val="300"/>
              </a:spcAft>
            </a:pPr>
            <a:r>
              <a:rPr lang="en-US" sz="1800" dirty="0"/>
              <a:t>Service Orientation </a:t>
            </a:r>
          </a:p>
          <a:p>
            <a:pPr lvl="1">
              <a:spcBef>
                <a:spcPts val="0"/>
              </a:spcBef>
              <a:spcAft>
                <a:spcPts val="300"/>
              </a:spcAft>
            </a:pPr>
            <a:r>
              <a:rPr lang="en-US" sz="1600" dirty="0"/>
              <a:t>Offering of services (of cyber-physical systems, humans or Smart Factories) via the Internet of Services</a:t>
            </a:r>
          </a:p>
          <a:p>
            <a:pPr>
              <a:spcBef>
                <a:spcPts val="0"/>
              </a:spcBef>
              <a:spcAft>
                <a:spcPts val="300"/>
              </a:spcAft>
            </a:pPr>
            <a:r>
              <a:rPr lang="en-US" sz="1800" dirty="0"/>
              <a:t>Modularity</a:t>
            </a:r>
          </a:p>
          <a:p>
            <a:pPr lvl="1">
              <a:spcBef>
                <a:spcPts val="0"/>
              </a:spcBef>
              <a:spcAft>
                <a:spcPts val="300"/>
              </a:spcAft>
            </a:pPr>
            <a:r>
              <a:rPr lang="en-US" sz="1600" dirty="0"/>
              <a:t>Flexible adaptation of Smart Factories to changing requirements by replacing or expanding individual modules</a:t>
            </a:r>
          </a:p>
          <a:p>
            <a:pPr>
              <a:spcBef>
                <a:spcPts val="0"/>
              </a:spcBef>
              <a:spcAft>
                <a:spcPts val="300"/>
              </a:spcAft>
            </a:pPr>
            <a:endParaRPr lang="en-US" sz="1800" dirty="0"/>
          </a:p>
          <a:p>
            <a:pPr>
              <a:spcBef>
                <a:spcPts val="0"/>
              </a:spcBef>
              <a:spcAft>
                <a:spcPts val="300"/>
              </a:spcAft>
            </a:pPr>
            <a:endParaRPr lang="en-US" sz="1800" dirty="0"/>
          </a:p>
        </p:txBody>
      </p:sp>
    </p:spTree>
    <p:extLst>
      <p:ext uri="{BB962C8B-B14F-4D97-AF65-F5344CB8AC3E}">
        <p14:creationId xmlns:p14="http://schemas.microsoft.com/office/powerpoint/2010/main" val="35733320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Internet of Things (IoT)</a:t>
            </a:r>
            <a:endParaRPr lang="en-US" dirty="0"/>
          </a:p>
        </p:txBody>
      </p:sp>
      <p:sp>
        <p:nvSpPr>
          <p:cNvPr id="3" name="Content Placeholder 2"/>
          <p:cNvSpPr>
            <a:spLocks noGrp="1"/>
          </p:cNvSpPr>
          <p:nvPr>
            <p:ph idx="1"/>
          </p:nvPr>
        </p:nvSpPr>
        <p:spPr/>
        <p:txBody>
          <a:bodyPr/>
          <a:lstStyle/>
          <a:p>
            <a:r>
              <a:rPr lang="en-US" dirty="0"/>
              <a:t>The number of connected devices that can share data is exploding, with estimates of </a:t>
            </a:r>
            <a:r>
              <a:rPr lang="en-US" dirty="0">
                <a:solidFill>
                  <a:srgbClr val="0070C0"/>
                </a:solidFill>
              </a:rPr>
              <a:t>50-200 billion </a:t>
            </a:r>
            <a:r>
              <a:rPr lang="en-US" dirty="0"/>
              <a:t>devices being connected to the Internet by </a:t>
            </a:r>
            <a:r>
              <a:rPr lang="en-US" dirty="0">
                <a:solidFill>
                  <a:srgbClr val="0070C0"/>
                </a:solidFill>
              </a:rPr>
              <a:t>2020</a:t>
            </a:r>
            <a:r>
              <a:rPr lang="en-US" dirty="0"/>
              <a:t> - a transformative change for our industrial society</a:t>
            </a:r>
          </a:p>
          <a:p>
            <a:r>
              <a:rPr lang="en-US" dirty="0"/>
              <a:t>With a dramatic growth in connections:</a:t>
            </a:r>
          </a:p>
          <a:p>
            <a:pPr lvl="1"/>
            <a:r>
              <a:rPr lang="en-US" dirty="0"/>
              <a:t>new devices </a:t>
            </a:r>
          </a:p>
          <a:p>
            <a:pPr lvl="1"/>
            <a:r>
              <a:rPr lang="en-US" dirty="0"/>
              <a:t>legacy infrastructures</a:t>
            </a:r>
          </a:p>
          <a:p>
            <a:pPr marL="290512" lvl="1" indent="0">
              <a:buNone/>
            </a:pPr>
            <a:r>
              <a:rPr lang="en-US" dirty="0"/>
              <a:t>…triggering an unprecedented spike in data volumes, devices &amp; data</a:t>
            </a:r>
          </a:p>
          <a:p>
            <a:r>
              <a:rPr lang="en-US" dirty="0"/>
              <a:t>That data represents </a:t>
            </a:r>
          </a:p>
          <a:p>
            <a:pPr lvl="1"/>
            <a:r>
              <a:rPr lang="en-US" dirty="0"/>
              <a:t>untapped production efficiencies</a:t>
            </a:r>
          </a:p>
          <a:p>
            <a:pPr lvl="1"/>
            <a:r>
              <a:rPr lang="en-US" dirty="0"/>
              <a:t>competitive business insights</a:t>
            </a:r>
          </a:p>
          <a:p>
            <a:pPr lvl="1"/>
            <a:r>
              <a:rPr lang="en-US" dirty="0"/>
              <a:t>new, brand-differentiating services</a:t>
            </a:r>
          </a:p>
          <a:p>
            <a:pPr marL="179388" indent="-179388">
              <a:buNone/>
            </a:pPr>
            <a:r>
              <a:rPr lang="en-US" sz="1800" i="1" dirty="0"/>
              <a:t>* but only if the data can be effectively </a:t>
            </a:r>
            <a:br>
              <a:rPr lang="en-US" sz="1800" i="1" dirty="0"/>
            </a:br>
            <a:r>
              <a:rPr lang="en-US" sz="1800" i="1" dirty="0"/>
              <a:t>analyzed, and its value unlocked</a:t>
            </a:r>
          </a:p>
        </p:txBody>
      </p:sp>
      <p:pic>
        <p:nvPicPr>
          <p:cNvPr id="4" name="Picture 2" descr="https://ci5.googleusercontent.com/proxy/kIQZIgiUJvqYyvnr8tkdht8gN4XrqIiwlZZunYR6xAZnG2GgzrcvjjBojcaVvfucrmCsvlfbobc4CSXM2SS3_7VtCDj-jV2kav-SIULSwcqaGft0m0siYFKvNphbPkk8ipCdjCzNkwvo2L43TGJC=s0-d-e1-ft#http://contentz.mkt2196.com/ra/2016/284/02/24736214/auto_Joanna_SIM_factory_1-1_D_me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6089" y="3830689"/>
            <a:ext cx="3651822" cy="2439417"/>
          </a:xfrm>
          <a:prstGeom prst="rect">
            <a:avLst/>
          </a:prstGeom>
          <a:noFill/>
          <a:ln w="6350">
            <a:solidFill>
              <a:srgbClr val="000000"/>
            </a:solidFill>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754471" y="6299869"/>
            <a:ext cx="1255059" cy="276999"/>
          </a:xfrm>
          <a:prstGeom prst="rect">
            <a:avLst/>
          </a:prstGeom>
          <a:noFill/>
        </p:spPr>
        <p:txBody>
          <a:bodyPr wrap="square" rtlCol="0">
            <a:spAutoFit/>
          </a:bodyPr>
          <a:lstStyle/>
          <a:p>
            <a:pPr fontAlgn="base">
              <a:spcBef>
                <a:spcPct val="30000"/>
              </a:spcBef>
              <a:spcAft>
                <a:spcPct val="0"/>
              </a:spcAft>
              <a:buClr>
                <a:srgbClr val="FFFFFF"/>
              </a:buClr>
            </a:pPr>
            <a:r>
              <a:rPr lang="en-US" sz="1200" i="1" dirty="0">
                <a:solidFill>
                  <a:srgbClr val="000000"/>
                </a:solidFill>
                <a:latin typeface="Tahoma" pitchFamily="34" charset="0"/>
              </a:rPr>
              <a:t>Photo: Siemens</a:t>
            </a:r>
          </a:p>
        </p:txBody>
      </p:sp>
    </p:spTree>
    <p:extLst>
      <p:ext uri="{BB962C8B-B14F-4D97-AF65-F5344CB8AC3E}">
        <p14:creationId xmlns:p14="http://schemas.microsoft.com/office/powerpoint/2010/main" val="2334114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Big Data</a:t>
            </a:r>
          </a:p>
        </p:txBody>
      </p:sp>
      <p:sp>
        <p:nvSpPr>
          <p:cNvPr id="3" name="Content Placeholder 2"/>
          <p:cNvSpPr>
            <a:spLocks noGrp="1"/>
          </p:cNvSpPr>
          <p:nvPr>
            <p:ph idx="1"/>
          </p:nvPr>
        </p:nvSpPr>
        <p:spPr>
          <a:xfrm>
            <a:off x="1761744" y="1188720"/>
            <a:ext cx="3775456" cy="5358384"/>
          </a:xfrm>
        </p:spPr>
        <p:txBody>
          <a:bodyPr/>
          <a:lstStyle/>
          <a:p>
            <a:r>
              <a:rPr lang="en-US" dirty="0"/>
              <a:t>A tsunami of Big Data</a:t>
            </a:r>
          </a:p>
          <a:p>
            <a:r>
              <a:rPr lang="en-US" dirty="0"/>
              <a:t>The Vs of Big Data</a:t>
            </a:r>
            <a:br>
              <a:rPr lang="en-US" dirty="0"/>
            </a:br>
            <a:r>
              <a:rPr lang="en-US" dirty="0"/>
              <a:t>(3Vs, 4Vs, 5Vs, …)</a:t>
            </a:r>
          </a:p>
          <a:p>
            <a:pPr lvl="1"/>
            <a:r>
              <a:rPr lang="en-US" dirty="0"/>
              <a:t>The count depends on who does the counting</a:t>
            </a:r>
          </a:p>
          <a:p>
            <a:r>
              <a:rPr lang="en-US" dirty="0"/>
              <a:t>The Ecosystem</a:t>
            </a:r>
          </a:p>
          <a:p>
            <a:pPr lvl="1"/>
            <a:r>
              <a:rPr lang="en-US" dirty="0"/>
              <a:t>Apache open Source</a:t>
            </a:r>
          </a:p>
          <a:p>
            <a:pPr lvl="1"/>
            <a:r>
              <a:rPr lang="en-US" dirty="0"/>
              <a:t>The distributions</a:t>
            </a:r>
          </a:p>
          <a:p>
            <a:pPr lvl="1"/>
            <a:r>
              <a:rPr lang="en-US" dirty="0"/>
              <a:t>The add-ons</a:t>
            </a:r>
          </a:p>
          <a:p>
            <a:pPr lvl="1"/>
            <a:r>
              <a:rPr lang="en-US" dirty="0"/>
              <a:t>Open Data Platform Initiative</a:t>
            </a:r>
            <a:br>
              <a:rPr lang="en-US" dirty="0"/>
            </a:br>
            <a:r>
              <a:rPr lang="en-US" dirty="0"/>
              <a:t>(OPDi.org)</a:t>
            </a:r>
          </a:p>
          <a:p>
            <a:r>
              <a:rPr lang="en-US" dirty="0"/>
              <a:t>Some basic terminology</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9982" y="1188721"/>
            <a:ext cx="4654444" cy="3490833"/>
          </a:xfrm>
          <a:prstGeom prst="rect">
            <a:avLst/>
          </a:prstGeom>
        </p:spPr>
      </p:pic>
    </p:spTree>
    <p:extLst>
      <p:ext uri="{BB962C8B-B14F-4D97-AF65-F5344CB8AC3E}">
        <p14:creationId xmlns:p14="http://schemas.microsoft.com/office/powerpoint/2010/main" val="40768653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future of </a:t>
            </a:r>
            <a:r>
              <a:rPr lang="en-US" dirty="0" err="1"/>
              <a:t>IoT</a:t>
            </a:r>
            <a:r>
              <a:rPr lang="en-US" dirty="0"/>
              <a:t> and the connected world</a:t>
            </a:r>
          </a:p>
        </p:txBody>
      </p:sp>
      <p:pic>
        <p:nvPicPr>
          <p:cNvPr id="4" name="Picture 2" descr="http://healthitanalytics.com/images/site/features/_large/ThinkstockPhotos-51289817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3298" y="1517905"/>
            <a:ext cx="8190463" cy="4265867"/>
          </a:xfrm>
          <a:prstGeom prst="rect">
            <a:avLst/>
          </a:prstGeom>
          <a:noFill/>
          <a:ln w="6350">
            <a:solidFill>
              <a:srgbClr val="00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4481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Sensors &amp; software for the automobile</a:t>
            </a:r>
            <a:endParaRPr lang="en-US" dirty="0"/>
          </a:p>
        </p:txBody>
      </p:sp>
      <p:pic>
        <p:nvPicPr>
          <p:cNvPr id="4" name="Picture 2" descr="CBInsights_unbundling-c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1406" y="1097281"/>
            <a:ext cx="8117205" cy="5403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78795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Technology &amp; tomorrow: Future directions (IEEE)</a:t>
            </a:r>
          </a:p>
        </p:txBody>
      </p:sp>
      <p:sp>
        <p:nvSpPr>
          <p:cNvPr id="3" name="Content Placeholder 2"/>
          <p:cNvSpPr>
            <a:spLocks noGrp="1"/>
          </p:cNvSpPr>
          <p:nvPr>
            <p:ph idx="1"/>
          </p:nvPr>
        </p:nvSpPr>
        <p:spPr/>
        <p:txBody>
          <a:bodyPr numCol="2"/>
          <a:lstStyle/>
          <a:p>
            <a:r>
              <a:rPr lang="en-US" dirty="0"/>
              <a:t>IEEE New Technologies Connections is a resource to emerging technologies:</a:t>
            </a:r>
          </a:p>
          <a:p>
            <a:pPr marL="342900" indent="-342900" fontAlgn="t">
              <a:spcBef>
                <a:spcPts val="600"/>
              </a:spcBef>
            </a:pPr>
            <a:r>
              <a:rPr lang="en-US" dirty="0">
                <a:hlinkClick r:id="rId3"/>
              </a:rPr>
              <a:t>Big Data</a:t>
            </a:r>
            <a:endParaRPr lang="en-US" dirty="0">
              <a:hlinkClick r:id="rId4"/>
            </a:endParaRPr>
          </a:p>
          <a:p>
            <a:pPr marL="342900" indent="-342900" fontAlgn="t">
              <a:spcBef>
                <a:spcPts val="600"/>
              </a:spcBef>
            </a:pPr>
            <a:r>
              <a:rPr lang="en-US" dirty="0">
                <a:hlinkClick r:id="rId4"/>
              </a:rPr>
              <a:t>Brain</a:t>
            </a:r>
            <a:endParaRPr lang="en-US" dirty="0"/>
          </a:p>
          <a:p>
            <a:pPr marL="342900" indent="-342900">
              <a:spcBef>
                <a:spcPts val="600"/>
              </a:spcBef>
            </a:pPr>
            <a:r>
              <a:rPr lang="en-US" dirty="0">
                <a:hlinkClick r:id="rId5"/>
              </a:rPr>
              <a:t>Cybersecurity Initiative</a:t>
            </a:r>
            <a:endParaRPr lang="en-US" dirty="0"/>
          </a:p>
          <a:p>
            <a:pPr marL="342900" indent="-342900">
              <a:spcBef>
                <a:spcPts val="600"/>
              </a:spcBef>
            </a:pPr>
            <a:r>
              <a:rPr lang="en-US" dirty="0">
                <a:hlinkClick r:id="rId6"/>
              </a:rPr>
              <a:t>Digital Senses</a:t>
            </a:r>
            <a:endParaRPr lang="en-US" dirty="0"/>
          </a:p>
          <a:p>
            <a:pPr marL="342900" indent="-342900">
              <a:spcBef>
                <a:spcPts val="600"/>
              </a:spcBef>
            </a:pPr>
            <a:r>
              <a:rPr lang="en-US" dirty="0">
                <a:hlinkClick r:id="rId7"/>
              </a:rPr>
              <a:t>Green ICT</a:t>
            </a:r>
          </a:p>
          <a:p>
            <a:pPr marL="342900" indent="-342900">
              <a:spcBef>
                <a:spcPts val="600"/>
              </a:spcBef>
            </a:pPr>
            <a:r>
              <a:rPr lang="en-US" dirty="0">
                <a:hlinkClick r:id="rId8"/>
              </a:rPr>
              <a:t>Internet of Things (</a:t>
            </a:r>
            <a:r>
              <a:rPr lang="en-US" dirty="0" err="1">
                <a:hlinkClick r:id="rId8"/>
              </a:rPr>
              <a:t>IoT</a:t>
            </a:r>
            <a:r>
              <a:rPr lang="en-US" dirty="0">
                <a:hlinkClick r:id="rId8"/>
              </a:rPr>
              <a:t>)</a:t>
            </a:r>
            <a:r>
              <a:rPr lang="en-US" dirty="0"/>
              <a:t> </a:t>
            </a:r>
          </a:p>
          <a:p>
            <a:pPr marL="342900" indent="-342900">
              <a:spcBef>
                <a:spcPts val="600"/>
              </a:spcBef>
            </a:pPr>
            <a:r>
              <a:rPr lang="en-US" dirty="0">
                <a:hlinkClick r:id="rId9"/>
              </a:rPr>
              <a:t>Rebooting Computing</a:t>
            </a:r>
            <a:endParaRPr lang="en-US" dirty="0"/>
          </a:p>
          <a:p>
            <a:pPr marL="342900" indent="-342900">
              <a:spcBef>
                <a:spcPts val="600"/>
              </a:spcBef>
            </a:pPr>
            <a:r>
              <a:rPr lang="en-US" dirty="0">
                <a:hlinkClick r:id="rId10"/>
              </a:rPr>
              <a:t>Smart Cities</a:t>
            </a:r>
            <a:endParaRPr lang="en-US" dirty="0"/>
          </a:p>
          <a:p>
            <a:pPr marL="342900" indent="-342900">
              <a:spcBef>
                <a:spcPts val="600"/>
              </a:spcBef>
            </a:pPr>
            <a:r>
              <a:rPr lang="en-US" dirty="0">
                <a:solidFill>
                  <a:srgbClr val="0070C0"/>
                </a:solidFill>
              </a:rPr>
              <a:t>Smart Materials</a:t>
            </a:r>
          </a:p>
          <a:p>
            <a:pPr marL="342900" indent="-342900">
              <a:spcBef>
                <a:spcPts val="600"/>
              </a:spcBef>
            </a:pPr>
            <a:endParaRPr lang="en-US" dirty="0">
              <a:hlinkClick r:id="rId11"/>
            </a:endParaRPr>
          </a:p>
          <a:p>
            <a:pPr marL="342900" indent="-342900">
              <a:spcBef>
                <a:spcPts val="600"/>
              </a:spcBef>
            </a:pPr>
            <a:r>
              <a:rPr lang="en-US" dirty="0">
                <a:hlinkClick r:id="rId11"/>
              </a:rPr>
              <a:t>Software Defined Networks (SDN)</a:t>
            </a:r>
            <a:endParaRPr lang="en-US" dirty="0"/>
          </a:p>
          <a:p>
            <a:pPr marL="342900" indent="-342900">
              <a:spcBef>
                <a:spcPts val="600"/>
              </a:spcBef>
            </a:pPr>
            <a:r>
              <a:rPr lang="en-US" i="1" dirty="0">
                <a:hlinkClick r:id="rId12"/>
              </a:rPr>
              <a:t>Cloud Computing</a:t>
            </a:r>
            <a:endParaRPr lang="en-US" i="1" dirty="0"/>
          </a:p>
          <a:p>
            <a:pPr marL="342900" indent="-342900">
              <a:spcBef>
                <a:spcPts val="600"/>
              </a:spcBef>
            </a:pPr>
            <a:r>
              <a:rPr lang="en-US" i="1" dirty="0">
                <a:hlinkClick r:id="rId13"/>
              </a:rPr>
              <a:t>Life Sciences</a:t>
            </a:r>
            <a:endParaRPr lang="en-US" i="1" dirty="0"/>
          </a:p>
          <a:p>
            <a:pPr marL="342900" indent="-342900">
              <a:spcBef>
                <a:spcPts val="600"/>
              </a:spcBef>
            </a:pPr>
            <a:r>
              <a:rPr lang="en-US" i="1" dirty="0">
                <a:hlinkClick r:id="rId14"/>
              </a:rPr>
              <a:t>Smart Grid</a:t>
            </a:r>
            <a:endParaRPr lang="en-US" i="1" dirty="0"/>
          </a:p>
          <a:p>
            <a:pPr marL="342900" indent="-342900">
              <a:spcBef>
                <a:spcPts val="600"/>
              </a:spcBef>
            </a:pPr>
            <a:r>
              <a:rPr lang="en-US" i="1" dirty="0">
                <a:hlinkClick r:id="rId15"/>
              </a:rPr>
              <a:t>Transportation Electrification</a:t>
            </a:r>
            <a:endParaRPr lang="en-US" i="1" dirty="0"/>
          </a:p>
          <a:p>
            <a:pPr marL="342900" indent="-342900">
              <a:spcBef>
                <a:spcPts val="600"/>
              </a:spcBef>
            </a:pPr>
            <a:r>
              <a:rPr lang="en-US" sz="1800" dirty="0">
                <a:hlinkClick r:id="rId16"/>
              </a:rPr>
              <a:t>www.ieee.org/about/technologies</a:t>
            </a:r>
            <a:endParaRPr lang="en-US" sz="1800" dirty="0"/>
          </a:p>
          <a:p>
            <a:endParaRPr lang="en-US" dirty="0"/>
          </a:p>
          <a:p>
            <a:pPr marL="342900" indent="-342900"/>
            <a:endParaRPr lang="en-US" dirty="0"/>
          </a:p>
          <a:p>
            <a:endParaRPr lang="en-US" dirty="0"/>
          </a:p>
        </p:txBody>
      </p:sp>
      <p:sp>
        <p:nvSpPr>
          <p:cNvPr id="4" name="object 4"/>
          <p:cNvSpPr/>
          <p:nvPr/>
        </p:nvSpPr>
        <p:spPr>
          <a:xfrm>
            <a:off x="6627427" y="4044397"/>
            <a:ext cx="3081349" cy="2485547"/>
          </a:xfrm>
          <a:prstGeom prst="rect">
            <a:avLst/>
          </a:prstGeom>
          <a:blipFill>
            <a:blip r:embed="rId17" cstate="print"/>
            <a:stretch>
              <a:fillRect/>
            </a:stretch>
          </a:blipFill>
        </p:spPr>
        <p:txBody>
          <a:bodyPr wrap="square" lIns="0" tIns="0" rIns="0" bIns="0" rtlCol="0"/>
          <a:lstStyle/>
          <a:p>
            <a:pPr algn="ctr" fontAlgn="base">
              <a:spcBef>
                <a:spcPct val="30000"/>
              </a:spcBef>
              <a:spcAft>
                <a:spcPct val="0"/>
              </a:spcAft>
              <a:buClr>
                <a:srgbClr val="FFFFFF"/>
              </a:buClr>
            </a:pPr>
            <a:endParaRPr dirty="0">
              <a:solidFill>
                <a:srgbClr val="000000"/>
              </a:solidFill>
              <a:latin typeface="Tahoma" pitchFamily="34" charset="0"/>
            </a:endParaRPr>
          </a:p>
        </p:txBody>
      </p:sp>
    </p:spTree>
    <p:extLst>
      <p:ext uri="{BB962C8B-B14F-4D97-AF65-F5344CB8AC3E}">
        <p14:creationId xmlns:p14="http://schemas.microsoft.com/office/powerpoint/2010/main" val="33734062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a big data platform in practice (IBM)</a:t>
            </a:r>
          </a:p>
        </p:txBody>
      </p:sp>
      <p:grpSp>
        <p:nvGrpSpPr>
          <p:cNvPr id="4" name="Group 3"/>
          <p:cNvGrpSpPr/>
          <p:nvPr/>
        </p:nvGrpSpPr>
        <p:grpSpPr>
          <a:xfrm>
            <a:off x="1874395" y="1097280"/>
            <a:ext cx="8571227" cy="5592206"/>
            <a:chOff x="466725" y="1181100"/>
            <a:chExt cx="8259763" cy="5294555"/>
          </a:xfrm>
        </p:grpSpPr>
        <p:grpSp>
          <p:nvGrpSpPr>
            <p:cNvPr id="5" name="Group 4"/>
            <p:cNvGrpSpPr>
              <a:grpSpLocks/>
            </p:cNvGrpSpPr>
            <p:nvPr/>
          </p:nvGrpSpPr>
          <p:grpSpPr bwMode="auto">
            <a:xfrm>
              <a:off x="1514475" y="1181100"/>
              <a:ext cx="7212013" cy="5294555"/>
              <a:chOff x="1514756" y="1181100"/>
              <a:chExt cx="7211095" cy="5294471"/>
            </a:xfrm>
          </p:grpSpPr>
          <p:sp>
            <p:nvSpPr>
              <p:cNvPr id="124" name="Rectangle 26"/>
              <p:cNvSpPr>
                <a:spLocks noChangeArrowheads="1"/>
              </p:cNvSpPr>
              <p:nvPr/>
            </p:nvSpPr>
            <p:spPr bwMode="auto">
              <a:xfrm>
                <a:off x="1514756" y="1181100"/>
                <a:ext cx="7104746" cy="5003722"/>
              </a:xfrm>
              <a:prstGeom prst="rect">
                <a:avLst/>
              </a:prstGeom>
              <a:solidFill>
                <a:srgbClr val="F7E3D5"/>
              </a:solidFill>
              <a:ln w="19050">
                <a:solidFill>
                  <a:srgbClr val="CE6B28"/>
                </a:solidFill>
                <a:round/>
                <a:headEnd/>
                <a:tailEnd/>
              </a:ln>
              <a:effectLst>
                <a:outerShdw blurRad="76200" dist="38100" dir="2700000" algn="tl" rotWithShape="0">
                  <a:srgbClr val="808080">
                    <a:alpha val="39998"/>
                  </a:srgbClr>
                </a:outerShdw>
              </a:effectLst>
            </p:spPr>
            <p:txBody>
              <a:bodyPr/>
              <a:lstStyle/>
              <a:p>
                <a:pPr defTabSz="457200" fontAlgn="base">
                  <a:lnSpc>
                    <a:spcPct val="97000"/>
                  </a:lnSpc>
                  <a:spcBef>
                    <a:spcPct val="30000"/>
                  </a:spcBef>
                  <a:spcAft>
                    <a:spcPct val="0"/>
                  </a:spcAft>
                  <a:buClr>
                    <a:srgbClr val="000600"/>
                  </a:buClr>
                  <a:buSzPct val="100000"/>
                  <a:defRPr/>
                </a:pPr>
                <a:endParaRPr lang="en-US" b="1">
                  <a:solidFill>
                    <a:srgbClr val="000600"/>
                  </a:solidFill>
                  <a:latin typeface="Calibri" charset="0"/>
                  <a:ea typeface="ＭＳ Ｐゴシック" charset="0"/>
                  <a:cs typeface="Arial" charset="0"/>
                </a:endParaRPr>
              </a:p>
            </p:txBody>
          </p:sp>
          <p:grpSp>
            <p:nvGrpSpPr>
              <p:cNvPr id="125" name="Group 358409"/>
              <p:cNvGrpSpPr>
                <a:grpSpLocks/>
              </p:cNvGrpSpPr>
              <p:nvPr/>
            </p:nvGrpSpPr>
            <p:grpSpPr bwMode="auto">
              <a:xfrm>
                <a:off x="5153806" y="5705475"/>
                <a:ext cx="3572045" cy="770096"/>
                <a:chOff x="5153806" y="5705475"/>
                <a:chExt cx="3572045" cy="770096"/>
              </a:xfrm>
            </p:grpSpPr>
            <p:pic>
              <p:nvPicPr>
                <p:cNvPr id="126" name="Picture 13" descr="warehou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3806" y="5719763"/>
                  <a:ext cx="500062"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7" name="Rectangle 152"/>
                <p:cNvSpPr>
                  <a:spLocks noChangeArrowheads="1"/>
                </p:cNvSpPr>
                <p:nvPr/>
              </p:nvSpPr>
              <p:spPr bwMode="auto">
                <a:xfrm>
                  <a:off x="5694450" y="5705475"/>
                  <a:ext cx="2237073" cy="291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100">
                      <a:solidFill>
                        <a:schemeClr val="tx1"/>
                      </a:solidFill>
                      <a:latin typeface="Arial" panose="020B0604020202020204" pitchFamily="34" charset="0"/>
                      <a:cs typeface="Arial" panose="020B0604020202020204" pitchFamily="34" charset="0"/>
                    </a:defRPr>
                  </a:lvl1pPr>
                  <a:lvl2pPr marL="742950" indent="-285750" eaLnBrk="0" hangingPunct="0">
                    <a:defRPr sz="1100">
                      <a:solidFill>
                        <a:schemeClr val="tx1"/>
                      </a:solidFill>
                      <a:latin typeface="Arial" panose="020B0604020202020204" pitchFamily="34" charset="0"/>
                      <a:cs typeface="Arial" panose="020B0604020202020204" pitchFamily="34" charset="0"/>
                    </a:defRPr>
                  </a:lvl2pPr>
                  <a:lvl3pPr marL="1143000" indent="-228600" eaLnBrk="0" hangingPunct="0">
                    <a:defRPr sz="1100">
                      <a:solidFill>
                        <a:schemeClr val="tx1"/>
                      </a:solidFill>
                      <a:latin typeface="Arial" panose="020B0604020202020204" pitchFamily="34" charset="0"/>
                      <a:cs typeface="Arial" panose="020B0604020202020204" pitchFamily="34" charset="0"/>
                    </a:defRPr>
                  </a:lvl3pPr>
                  <a:lvl4pPr marL="1600200" indent="-228600" eaLnBrk="0" hangingPunct="0">
                    <a:defRPr sz="1100">
                      <a:solidFill>
                        <a:schemeClr val="tx1"/>
                      </a:solidFill>
                      <a:latin typeface="Arial" panose="020B0604020202020204" pitchFamily="34" charset="0"/>
                      <a:cs typeface="Arial" panose="020B0604020202020204" pitchFamily="34" charset="0"/>
                    </a:defRPr>
                  </a:lvl4pPr>
                  <a:lvl5pPr marL="2057400" indent="-228600" eaLnBrk="0" hangingPunct="0">
                    <a:defRPr sz="11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9pPr>
                </a:lstStyle>
                <a:p>
                  <a:pPr eaLnBrk="1" fontAlgn="base" hangingPunct="1">
                    <a:spcBef>
                      <a:spcPct val="30000"/>
                    </a:spcBef>
                    <a:spcAft>
                      <a:spcPct val="0"/>
                    </a:spcAft>
                    <a:buClr>
                      <a:srgbClr val="FFFFFF"/>
                    </a:buClr>
                  </a:pPr>
                  <a:r>
                    <a:rPr lang="en-US" altLang="en-US" sz="1400" b="1">
                      <a:solidFill>
                        <a:srgbClr val="000600"/>
                      </a:solidFill>
                      <a:latin typeface="Calibri" panose="020F0502020204030204" pitchFamily="34" charset="0"/>
                      <a:ea typeface="ＭＳ Ｐゴシック" panose="020B0600070205080204" pitchFamily="34" charset="-128"/>
                    </a:rPr>
                    <a:t>ETL, MDM, Data Governance</a:t>
                  </a:r>
                </a:p>
              </p:txBody>
            </p:sp>
            <p:sp>
              <p:nvSpPr>
                <p:cNvPr id="128" name="Rectangle 204"/>
                <p:cNvSpPr>
                  <a:spLocks noChangeArrowheads="1"/>
                </p:cNvSpPr>
                <p:nvPr/>
              </p:nvSpPr>
              <p:spPr bwMode="auto">
                <a:xfrm>
                  <a:off x="5213160" y="6242397"/>
                  <a:ext cx="3238088" cy="23317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spAutoFit/>
                </a:bodyPr>
                <a:lstStyle/>
                <a:p>
                  <a:pPr algn="ctr" fontAlgn="base">
                    <a:lnSpc>
                      <a:spcPct val="70000"/>
                    </a:lnSpc>
                    <a:spcBef>
                      <a:spcPct val="30000"/>
                    </a:spcBef>
                    <a:spcAft>
                      <a:spcPct val="0"/>
                    </a:spcAft>
                    <a:buClr>
                      <a:srgbClr val="000600"/>
                    </a:buClr>
                    <a:buSzPct val="100000"/>
                    <a:defRPr/>
                  </a:pPr>
                  <a:r>
                    <a:rPr lang="en-US" sz="1400" b="1" dirty="0">
                      <a:solidFill>
                        <a:srgbClr val="000600"/>
                      </a:solidFill>
                      <a:latin typeface="Arial" charset="0"/>
                      <a:ea typeface="ＭＳ Ｐゴシック" charset="0"/>
                      <a:cs typeface="Arial" charset="0"/>
                    </a:rPr>
                    <a:t>Metadata and Governance  Zone</a:t>
                  </a:r>
                </a:p>
              </p:txBody>
            </p:sp>
            <p:pic>
              <p:nvPicPr>
                <p:cNvPr id="129" name="Picture 6" descr="InfoServ-icon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4921" y="5891226"/>
                  <a:ext cx="410930" cy="407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6" name="Group 358403"/>
            <p:cNvGrpSpPr>
              <a:grpSpLocks/>
            </p:cNvGrpSpPr>
            <p:nvPr/>
          </p:nvGrpSpPr>
          <p:grpSpPr bwMode="auto">
            <a:xfrm>
              <a:off x="5003789" y="1936750"/>
              <a:ext cx="1722460" cy="3081338"/>
              <a:chOff x="5004406" y="1936750"/>
              <a:chExt cx="1721199" cy="3081338"/>
            </a:xfrm>
          </p:grpSpPr>
          <p:sp>
            <p:nvSpPr>
              <p:cNvPr id="116" name="Rectangle 142"/>
              <p:cNvSpPr>
                <a:spLocks noChangeArrowheads="1"/>
              </p:cNvSpPr>
              <p:nvPr/>
            </p:nvSpPr>
            <p:spPr bwMode="auto">
              <a:xfrm>
                <a:off x="5004406" y="1936750"/>
                <a:ext cx="1721199" cy="291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100">
                    <a:solidFill>
                      <a:schemeClr val="tx1"/>
                    </a:solidFill>
                    <a:latin typeface="Arial" panose="020B0604020202020204" pitchFamily="34" charset="0"/>
                    <a:cs typeface="Arial" panose="020B0604020202020204" pitchFamily="34" charset="0"/>
                  </a:defRPr>
                </a:lvl1pPr>
                <a:lvl2pPr marL="742950" indent="-285750" eaLnBrk="0" hangingPunct="0">
                  <a:defRPr sz="1100">
                    <a:solidFill>
                      <a:schemeClr val="tx1"/>
                    </a:solidFill>
                    <a:latin typeface="Arial" panose="020B0604020202020204" pitchFamily="34" charset="0"/>
                    <a:cs typeface="Arial" panose="020B0604020202020204" pitchFamily="34" charset="0"/>
                  </a:defRPr>
                </a:lvl2pPr>
                <a:lvl3pPr marL="1143000" indent="-228600" eaLnBrk="0" hangingPunct="0">
                  <a:defRPr sz="1100">
                    <a:solidFill>
                      <a:schemeClr val="tx1"/>
                    </a:solidFill>
                    <a:latin typeface="Arial" panose="020B0604020202020204" pitchFamily="34" charset="0"/>
                    <a:cs typeface="Arial" panose="020B0604020202020204" pitchFamily="34" charset="0"/>
                  </a:defRPr>
                </a:lvl3pPr>
                <a:lvl4pPr marL="1600200" indent="-228600" eaLnBrk="0" hangingPunct="0">
                  <a:defRPr sz="1100">
                    <a:solidFill>
                      <a:schemeClr val="tx1"/>
                    </a:solidFill>
                    <a:latin typeface="Arial" panose="020B0604020202020204" pitchFamily="34" charset="0"/>
                    <a:cs typeface="Arial" panose="020B0604020202020204" pitchFamily="34" charset="0"/>
                  </a:defRPr>
                </a:lvl4pPr>
                <a:lvl5pPr marL="2057400" indent="-228600" eaLnBrk="0" hangingPunct="0">
                  <a:defRPr sz="11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9pPr>
              </a:lstStyle>
              <a:p>
                <a:pPr algn="ctr" eaLnBrk="1" fontAlgn="base" hangingPunct="1">
                  <a:spcBef>
                    <a:spcPct val="30000"/>
                  </a:spcBef>
                  <a:spcAft>
                    <a:spcPct val="0"/>
                  </a:spcAft>
                  <a:buClr>
                    <a:srgbClr val="FFFFFF"/>
                  </a:buClr>
                </a:pPr>
                <a:r>
                  <a:rPr lang="en-US" altLang="en-US" sz="1400" b="1">
                    <a:solidFill>
                      <a:srgbClr val="000000"/>
                    </a:solidFill>
                    <a:ea typeface="ＭＳ Ｐゴシック" panose="020B0600070205080204" pitchFamily="34" charset="-128"/>
                  </a:rPr>
                  <a:t>Warehousing Zone</a:t>
                </a:r>
                <a:endParaRPr lang="en-US" altLang="en-US" sz="1400">
                  <a:solidFill>
                    <a:srgbClr val="000000"/>
                  </a:solidFill>
                  <a:ea typeface="ＭＳ Ｐゴシック" panose="020B0600070205080204" pitchFamily="34" charset="-128"/>
                </a:endParaRPr>
              </a:p>
            </p:txBody>
          </p:sp>
          <p:grpSp>
            <p:nvGrpSpPr>
              <p:cNvPr id="117" name="Group 28"/>
              <p:cNvGrpSpPr>
                <a:grpSpLocks/>
              </p:cNvGrpSpPr>
              <p:nvPr/>
            </p:nvGrpSpPr>
            <p:grpSpPr bwMode="auto">
              <a:xfrm>
                <a:off x="5161465" y="2182368"/>
                <a:ext cx="1464317" cy="2835720"/>
                <a:chOff x="5161465" y="2182368"/>
                <a:chExt cx="1464317" cy="2835720"/>
              </a:xfrm>
            </p:grpSpPr>
            <p:sp>
              <p:nvSpPr>
                <p:cNvPr id="118" name="Rectangle 26"/>
                <p:cNvSpPr>
                  <a:spLocks noChangeArrowheads="1"/>
                </p:cNvSpPr>
                <p:nvPr/>
              </p:nvSpPr>
              <p:spPr bwMode="auto">
                <a:xfrm>
                  <a:off x="5161465" y="2266950"/>
                  <a:ext cx="1426117" cy="2751138"/>
                </a:xfrm>
                <a:prstGeom prst="rect">
                  <a:avLst/>
                </a:prstGeom>
                <a:solidFill>
                  <a:srgbClr val="E2FFC5"/>
                </a:solidFill>
                <a:ln w="19050">
                  <a:solidFill>
                    <a:srgbClr val="92D050">
                      <a:alpha val="67058"/>
                    </a:srgbClr>
                  </a:solidFill>
                  <a:round/>
                  <a:headEnd/>
                  <a:tailEnd/>
                </a:ln>
                <a:effectLst>
                  <a:outerShdw blurRad="76200" dist="50800" dir="2700000" algn="tl" rotWithShape="0">
                    <a:srgbClr val="808080">
                      <a:alpha val="29999"/>
                    </a:srgbClr>
                  </a:outerShdw>
                </a:effectLst>
              </p:spPr>
              <p:txBody>
                <a:bodyPr lIns="92075" tIns="46038" rIns="92075" bIns="46038"/>
                <a:lstStyle/>
                <a:p>
                  <a:pPr defTabSz="457200" fontAlgn="base">
                    <a:spcBef>
                      <a:spcPct val="50000"/>
                    </a:spcBef>
                    <a:spcAft>
                      <a:spcPct val="0"/>
                    </a:spcAft>
                    <a:buClr>
                      <a:srgbClr val="FFFFFF"/>
                    </a:buClr>
                    <a:defRPr/>
                  </a:pPr>
                  <a:endParaRPr lang="en-US" sz="1400">
                    <a:solidFill>
                      <a:srgbClr val="000000"/>
                    </a:solidFill>
                    <a:latin typeface="Arial" charset="0"/>
                    <a:ea typeface="ＭＳ Ｐゴシック" pitchFamily="34" charset="-128"/>
                    <a:cs typeface="Arial" charset="0"/>
                  </a:endParaRPr>
                </a:p>
              </p:txBody>
            </p:sp>
            <p:pic>
              <p:nvPicPr>
                <p:cNvPr id="119" name="Picture 13" descr="warehou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5606" y="2520950"/>
                  <a:ext cx="6731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 name="Rectangle 166"/>
                <p:cNvSpPr>
                  <a:spLocks noChangeArrowheads="1"/>
                </p:cNvSpPr>
                <p:nvPr/>
              </p:nvSpPr>
              <p:spPr bwMode="auto">
                <a:xfrm>
                  <a:off x="5307408" y="3127375"/>
                  <a:ext cx="1129473" cy="38215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spAutoFit/>
                </a:bodyPr>
                <a:lstStyle/>
                <a:p>
                  <a:pPr algn="ctr" fontAlgn="base">
                    <a:lnSpc>
                      <a:spcPct val="70000"/>
                    </a:lnSpc>
                    <a:spcBef>
                      <a:spcPct val="30000"/>
                    </a:spcBef>
                    <a:spcAft>
                      <a:spcPct val="0"/>
                    </a:spcAft>
                    <a:buClr>
                      <a:srgbClr val="FFFFFF"/>
                    </a:buClr>
                    <a:defRPr/>
                  </a:pPr>
                  <a:r>
                    <a:rPr lang="en-US" sz="1400" b="1" dirty="0">
                      <a:solidFill>
                        <a:srgbClr val="000600"/>
                      </a:solidFill>
                      <a:latin typeface="Calibri" charset="0"/>
                      <a:ea typeface="ＭＳ Ｐゴシック" charset="0"/>
                      <a:cs typeface="Arial" charset="0"/>
                    </a:rPr>
                    <a:t>Enterprise Warehouse</a:t>
                  </a:r>
                </a:p>
              </p:txBody>
            </p:sp>
            <p:pic>
              <p:nvPicPr>
                <p:cNvPr id="121" name="Picture 13" descr="warehou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5606" y="3778250"/>
                  <a:ext cx="6731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Rectangle 168"/>
                <p:cNvSpPr>
                  <a:spLocks noChangeArrowheads="1"/>
                </p:cNvSpPr>
                <p:nvPr/>
              </p:nvSpPr>
              <p:spPr bwMode="auto">
                <a:xfrm>
                  <a:off x="5320099" y="4449763"/>
                  <a:ext cx="1129473" cy="23936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spAutoFit/>
                </a:bodyPr>
                <a:lstStyle/>
                <a:p>
                  <a:pPr algn="ctr" fontAlgn="base">
                    <a:lnSpc>
                      <a:spcPct val="70000"/>
                    </a:lnSpc>
                    <a:spcBef>
                      <a:spcPct val="30000"/>
                    </a:spcBef>
                    <a:spcAft>
                      <a:spcPct val="0"/>
                    </a:spcAft>
                    <a:buClr>
                      <a:srgbClr val="FFFFFF"/>
                    </a:buClr>
                    <a:defRPr/>
                  </a:pPr>
                  <a:r>
                    <a:rPr lang="en-US" sz="1400" b="1">
                      <a:solidFill>
                        <a:srgbClr val="000600"/>
                      </a:solidFill>
                      <a:latin typeface="Calibri" charset="0"/>
                      <a:ea typeface="ＭＳ Ｐゴシック" charset="0"/>
                      <a:cs typeface="Arial" charset="0"/>
                    </a:rPr>
                    <a:t>Data Marts</a:t>
                  </a:r>
                </a:p>
              </p:txBody>
            </p:sp>
            <p:pic>
              <p:nvPicPr>
                <p:cNvPr id="123" name="Picture 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4198" y="2182368"/>
                  <a:ext cx="371584" cy="37185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7" name="Group 6"/>
            <p:cNvGrpSpPr>
              <a:grpSpLocks/>
            </p:cNvGrpSpPr>
            <p:nvPr/>
          </p:nvGrpSpPr>
          <p:grpSpPr bwMode="auto">
            <a:xfrm>
              <a:off x="466725" y="1206500"/>
              <a:ext cx="6197600" cy="4994275"/>
              <a:chOff x="467371" y="1206185"/>
              <a:chExt cx="6197735" cy="4995040"/>
            </a:xfrm>
          </p:grpSpPr>
          <p:sp>
            <p:nvSpPr>
              <p:cNvPr id="67" name="Line 252"/>
              <p:cNvSpPr>
                <a:spLocks noChangeShapeType="1"/>
              </p:cNvSpPr>
              <p:nvPr/>
            </p:nvSpPr>
            <p:spPr bwMode="auto">
              <a:xfrm flipV="1">
                <a:off x="5110910" y="1825405"/>
                <a:ext cx="1554196" cy="0"/>
              </a:xfrm>
              <a:prstGeom prst="line">
                <a:avLst/>
              </a:prstGeom>
              <a:noFill/>
              <a:ln w="19050">
                <a:solidFill>
                  <a:schemeClr val="accent2"/>
                </a:solidFill>
                <a:round/>
                <a:headEnd type="arrow" w="med" len="me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fontAlgn="base">
                  <a:spcBef>
                    <a:spcPct val="30000"/>
                  </a:spcBef>
                  <a:spcAft>
                    <a:spcPct val="0"/>
                  </a:spcAft>
                  <a:buClr>
                    <a:srgbClr val="FFFFFF"/>
                  </a:buClr>
                  <a:defRPr/>
                </a:pPr>
                <a:endParaRPr lang="en-US" sz="1600">
                  <a:solidFill>
                    <a:srgbClr val="000000"/>
                  </a:solidFill>
                  <a:latin typeface="Arial" charset="0"/>
                  <a:ea typeface="ＭＳ Ｐゴシック" charset="0"/>
                  <a:cs typeface="Arial" charset="0"/>
                </a:endParaRPr>
              </a:p>
            </p:txBody>
          </p:sp>
          <p:sp>
            <p:nvSpPr>
              <p:cNvPr id="68" name="Rectangle 26"/>
              <p:cNvSpPr>
                <a:spLocks noChangeArrowheads="1"/>
              </p:cNvSpPr>
              <p:nvPr/>
            </p:nvSpPr>
            <p:spPr bwMode="auto">
              <a:xfrm>
                <a:off x="1826301" y="1506269"/>
                <a:ext cx="3148082" cy="2175208"/>
              </a:xfrm>
              <a:prstGeom prst="rect">
                <a:avLst/>
              </a:prstGeom>
              <a:solidFill>
                <a:srgbClr val="E5F1FF"/>
              </a:solidFill>
              <a:ln w="19050">
                <a:solidFill>
                  <a:srgbClr val="009999">
                    <a:alpha val="66666"/>
                  </a:srgbClr>
                </a:solidFill>
                <a:round/>
                <a:headEnd/>
                <a:tailEnd/>
              </a:ln>
              <a:effectLst>
                <a:outerShdw blurRad="76200" dist="50800" dir="2700000" algn="tl" rotWithShape="0">
                  <a:srgbClr val="808080">
                    <a:alpha val="29999"/>
                  </a:srgbClr>
                </a:outerShdw>
              </a:effectLst>
            </p:spPr>
            <p:txBody>
              <a:bodyPr lIns="92075" tIns="46038" rIns="92075" bIns="46038"/>
              <a:lstStyle/>
              <a:p>
                <a:pPr defTabSz="457200" fontAlgn="base">
                  <a:spcBef>
                    <a:spcPct val="50000"/>
                  </a:spcBef>
                  <a:spcAft>
                    <a:spcPct val="0"/>
                  </a:spcAft>
                  <a:buClr>
                    <a:srgbClr val="FFFFFF"/>
                  </a:buClr>
                  <a:defRPr/>
                </a:pPr>
                <a:endParaRPr lang="en-US" sz="1400">
                  <a:solidFill>
                    <a:srgbClr val="000000"/>
                  </a:solidFill>
                  <a:latin typeface="Arial" charset="0"/>
                  <a:ea typeface="ＭＳ Ｐゴシック" pitchFamily="34" charset="-128"/>
                  <a:cs typeface="Arial" charset="0"/>
                </a:endParaRPr>
              </a:p>
            </p:txBody>
          </p:sp>
          <p:sp>
            <p:nvSpPr>
              <p:cNvPr id="69" name="Rectangle 26"/>
              <p:cNvSpPr>
                <a:spLocks noChangeArrowheads="1"/>
              </p:cNvSpPr>
              <p:nvPr/>
            </p:nvSpPr>
            <p:spPr bwMode="auto">
              <a:xfrm>
                <a:off x="4304443" y="2195349"/>
                <a:ext cx="560399" cy="822451"/>
              </a:xfrm>
              <a:prstGeom prst="rect">
                <a:avLst/>
              </a:prstGeom>
              <a:solidFill>
                <a:srgbClr val="E5F1FF"/>
              </a:solidFill>
              <a:ln w="19050">
                <a:solidFill>
                  <a:srgbClr val="009999">
                    <a:alpha val="66666"/>
                  </a:srgbClr>
                </a:solidFill>
                <a:round/>
                <a:headEnd/>
                <a:tailEnd/>
              </a:ln>
              <a:effectLst>
                <a:outerShdw blurRad="76200" dist="50800" dir="2700000" algn="tl" rotWithShape="0">
                  <a:srgbClr val="808080">
                    <a:alpha val="29999"/>
                  </a:srgbClr>
                </a:outerShdw>
              </a:effectLst>
            </p:spPr>
            <p:txBody>
              <a:bodyPr lIns="92075" tIns="46038" rIns="92075" bIns="46038"/>
              <a:lstStyle/>
              <a:p>
                <a:pPr defTabSz="457200" fontAlgn="base">
                  <a:spcBef>
                    <a:spcPct val="50000"/>
                  </a:spcBef>
                  <a:spcAft>
                    <a:spcPct val="0"/>
                  </a:spcAft>
                  <a:buClr>
                    <a:srgbClr val="FFFFFF"/>
                  </a:buClr>
                  <a:defRPr/>
                </a:pPr>
                <a:endParaRPr lang="en-US" sz="1400">
                  <a:solidFill>
                    <a:srgbClr val="000000"/>
                  </a:solidFill>
                  <a:latin typeface="Arial" charset="0"/>
                  <a:ea typeface="ＭＳ Ｐゴシック" pitchFamily="34" charset="-128"/>
                  <a:cs typeface="Arial" charset="0"/>
                </a:endParaRPr>
              </a:p>
            </p:txBody>
          </p:sp>
          <p:sp>
            <p:nvSpPr>
              <p:cNvPr id="70" name="Rectangle 26"/>
              <p:cNvSpPr>
                <a:spLocks noChangeArrowheads="1"/>
              </p:cNvSpPr>
              <p:nvPr/>
            </p:nvSpPr>
            <p:spPr bwMode="auto">
              <a:xfrm>
                <a:off x="3642440" y="2195349"/>
                <a:ext cx="560400" cy="822451"/>
              </a:xfrm>
              <a:prstGeom prst="rect">
                <a:avLst/>
              </a:prstGeom>
              <a:solidFill>
                <a:srgbClr val="E5F1FF"/>
              </a:solidFill>
              <a:ln w="19050">
                <a:solidFill>
                  <a:srgbClr val="009999">
                    <a:alpha val="66666"/>
                  </a:srgbClr>
                </a:solidFill>
                <a:round/>
                <a:headEnd/>
                <a:tailEnd/>
              </a:ln>
              <a:effectLst>
                <a:outerShdw blurRad="76200" dist="50800" dir="2700000" algn="tl" rotWithShape="0">
                  <a:srgbClr val="808080">
                    <a:alpha val="29999"/>
                  </a:srgbClr>
                </a:outerShdw>
              </a:effectLst>
            </p:spPr>
            <p:txBody>
              <a:bodyPr lIns="92075" tIns="46038" rIns="92075" bIns="46038"/>
              <a:lstStyle/>
              <a:p>
                <a:pPr defTabSz="457200" fontAlgn="base">
                  <a:spcBef>
                    <a:spcPct val="50000"/>
                  </a:spcBef>
                  <a:spcAft>
                    <a:spcPct val="0"/>
                  </a:spcAft>
                  <a:buClr>
                    <a:srgbClr val="FFFFFF"/>
                  </a:buClr>
                  <a:defRPr/>
                </a:pPr>
                <a:endParaRPr lang="en-US" sz="1400">
                  <a:solidFill>
                    <a:srgbClr val="000000"/>
                  </a:solidFill>
                  <a:latin typeface="Arial" charset="0"/>
                  <a:ea typeface="ＭＳ Ｐゴシック" pitchFamily="34" charset="-128"/>
                  <a:cs typeface="Arial" charset="0"/>
                </a:endParaRPr>
              </a:p>
            </p:txBody>
          </p:sp>
          <p:sp>
            <p:nvSpPr>
              <p:cNvPr id="71" name="Rectangle 26"/>
              <p:cNvSpPr>
                <a:spLocks noChangeArrowheads="1"/>
              </p:cNvSpPr>
              <p:nvPr/>
            </p:nvSpPr>
            <p:spPr bwMode="auto">
              <a:xfrm>
                <a:off x="1945366" y="2692313"/>
                <a:ext cx="1516095" cy="777994"/>
              </a:xfrm>
              <a:prstGeom prst="rect">
                <a:avLst/>
              </a:prstGeom>
              <a:solidFill>
                <a:srgbClr val="E5F1FF"/>
              </a:solidFill>
              <a:ln w="19050">
                <a:solidFill>
                  <a:srgbClr val="009999">
                    <a:alpha val="66666"/>
                  </a:srgbClr>
                </a:solidFill>
                <a:round/>
                <a:headEnd/>
                <a:tailEnd/>
              </a:ln>
              <a:effectLst>
                <a:outerShdw blurRad="76200" dist="50800" dir="2700000" algn="tl" rotWithShape="0">
                  <a:srgbClr val="808080">
                    <a:alpha val="29999"/>
                  </a:srgbClr>
                </a:outerShdw>
              </a:effectLst>
            </p:spPr>
            <p:txBody>
              <a:bodyPr lIns="92075" tIns="46038" rIns="92075" bIns="46038"/>
              <a:lstStyle/>
              <a:p>
                <a:pPr defTabSz="457200" fontAlgn="base">
                  <a:spcBef>
                    <a:spcPct val="50000"/>
                  </a:spcBef>
                  <a:spcAft>
                    <a:spcPct val="0"/>
                  </a:spcAft>
                  <a:buClr>
                    <a:srgbClr val="FFFFFF"/>
                  </a:buClr>
                  <a:defRPr/>
                </a:pPr>
                <a:endParaRPr lang="en-US" sz="1400">
                  <a:solidFill>
                    <a:srgbClr val="000000"/>
                  </a:solidFill>
                  <a:latin typeface="Arial" charset="0"/>
                  <a:ea typeface="ＭＳ Ｐゴシック" pitchFamily="34" charset="-128"/>
                  <a:cs typeface="Arial" charset="0"/>
                </a:endParaRPr>
              </a:p>
            </p:txBody>
          </p:sp>
          <p:sp>
            <p:nvSpPr>
              <p:cNvPr id="72" name="Rectangle 26"/>
              <p:cNvSpPr>
                <a:spLocks noChangeArrowheads="1"/>
              </p:cNvSpPr>
              <p:nvPr/>
            </p:nvSpPr>
            <p:spPr bwMode="auto">
              <a:xfrm>
                <a:off x="1927903" y="1750781"/>
                <a:ext cx="1516096" cy="879610"/>
              </a:xfrm>
              <a:prstGeom prst="rect">
                <a:avLst/>
              </a:prstGeom>
              <a:solidFill>
                <a:srgbClr val="E5F1FF"/>
              </a:solidFill>
              <a:ln w="19050">
                <a:solidFill>
                  <a:srgbClr val="009999">
                    <a:alpha val="66666"/>
                  </a:srgbClr>
                </a:solidFill>
                <a:round/>
                <a:headEnd/>
                <a:tailEnd/>
              </a:ln>
              <a:effectLst>
                <a:outerShdw blurRad="76200" dist="50800" dir="2700000" algn="tl" rotWithShape="0">
                  <a:srgbClr val="808080">
                    <a:alpha val="29999"/>
                  </a:srgbClr>
                </a:outerShdw>
              </a:effectLst>
            </p:spPr>
            <p:txBody>
              <a:bodyPr lIns="92075" tIns="46038" rIns="92075" bIns="46038"/>
              <a:lstStyle/>
              <a:p>
                <a:pPr defTabSz="457200" fontAlgn="base">
                  <a:spcBef>
                    <a:spcPct val="50000"/>
                  </a:spcBef>
                  <a:spcAft>
                    <a:spcPct val="0"/>
                  </a:spcAft>
                  <a:buClr>
                    <a:srgbClr val="FFFFFF"/>
                  </a:buClr>
                  <a:defRPr/>
                </a:pPr>
                <a:endParaRPr lang="en-US" sz="1400">
                  <a:solidFill>
                    <a:srgbClr val="000000"/>
                  </a:solidFill>
                  <a:latin typeface="Arial" charset="0"/>
                  <a:ea typeface="ＭＳ Ｐゴシック" pitchFamily="34" charset="-128"/>
                  <a:cs typeface="Arial" charset="0"/>
                </a:endParaRPr>
              </a:p>
            </p:txBody>
          </p:sp>
          <p:sp>
            <p:nvSpPr>
              <p:cNvPr id="73" name="Text Box 85"/>
              <p:cNvSpPr txBox="1">
                <a:spLocks noChangeArrowheads="1"/>
              </p:cNvSpPr>
              <p:nvPr/>
            </p:nvSpPr>
            <p:spPr bwMode="auto">
              <a:xfrm>
                <a:off x="1858156" y="1346200"/>
                <a:ext cx="299561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100">
                    <a:solidFill>
                      <a:schemeClr val="tx1"/>
                    </a:solidFill>
                    <a:latin typeface="Arial" panose="020B0604020202020204" pitchFamily="34" charset="0"/>
                    <a:cs typeface="Arial" panose="020B0604020202020204" pitchFamily="34" charset="0"/>
                  </a:defRPr>
                </a:lvl1pPr>
                <a:lvl2pPr marL="742950" indent="-285750" eaLnBrk="0" hangingPunct="0">
                  <a:defRPr sz="1100">
                    <a:solidFill>
                      <a:schemeClr val="tx1"/>
                    </a:solidFill>
                    <a:latin typeface="Arial" panose="020B0604020202020204" pitchFamily="34" charset="0"/>
                    <a:cs typeface="Arial" panose="020B0604020202020204" pitchFamily="34" charset="0"/>
                  </a:defRPr>
                </a:lvl2pPr>
                <a:lvl3pPr marL="1143000" indent="-228600" eaLnBrk="0" hangingPunct="0">
                  <a:defRPr sz="1100">
                    <a:solidFill>
                      <a:schemeClr val="tx1"/>
                    </a:solidFill>
                    <a:latin typeface="Arial" panose="020B0604020202020204" pitchFamily="34" charset="0"/>
                    <a:cs typeface="Arial" panose="020B0604020202020204" pitchFamily="34" charset="0"/>
                  </a:defRPr>
                </a:lvl3pPr>
                <a:lvl4pPr marL="1600200" indent="-228600" eaLnBrk="0" hangingPunct="0">
                  <a:defRPr sz="1100">
                    <a:solidFill>
                      <a:schemeClr val="tx1"/>
                    </a:solidFill>
                    <a:latin typeface="Arial" panose="020B0604020202020204" pitchFamily="34" charset="0"/>
                    <a:cs typeface="Arial" panose="020B0604020202020204" pitchFamily="34" charset="0"/>
                  </a:defRPr>
                </a:lvl4pPr>
                <a:lvl5pPr marL="2057400" indent="-228600" eaLnBrk="0" hangingPunct="0">
                  <a:defRPr sz="11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9pPr>
              </a:lstStyle>
              <a:p>
                <a:pPr eaLnBrk="1" fontAlgn="base" hangingPunct="1">
                  <a:spcBef>
                    <a:spcPct val="30000"/>
                  </a:spcBef>
                  <a:spcAft>
                    <a:spcPct val="0"/>
                  </a:spcAft>
                  <a:buClr>
                    <a:srgbClr val="FFFFFF"/>
                  </a:buClr>
                </a:pPr>
                <a:endParaRPr lang="en-US" altLang="en-US" sz="1800">
                  <a:solidFill>
                    <a:srgbClr val="000000"/>
                  </a:solidFill>
                  <a:ea typeface="ＭＳ Ｐゴシック" panose="020B0600070205080204" pitchFamily="34" charset="-128"/>
                </a:endParaRPr>
              </a:p>
            </p:txBody>
          </p:sp>
          <p:sp>
            <p:nvSpPr>
              <p:cNvPr id="74" name="TextBox 9"/>
              <p:cNvSpPr txBox="1">
                <a:spLocks noChangeArrowheads="1"/>
              </p:cNvSpPr>
              <p:nvPr/>
            </p:nvSpPr>
            <p:spPr bwMode="auto">
              <a:xfrm>
                <a:off x="1718285" y="1230453"/>
                <a:ext cx="3321050" cy="204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100">
                    <a:solidFill>
                      <a:schemeClr val="tx1"/>
                    </a:solidFill>
                    <a:latin typeface="Arial" panose="020B0604020202020204" pitchFamily="34" charset="0"/>
                    <a:cs typeface="Arial" panose="020B0604020202020204" pitchFamily="34" charset="0"/>
                  </a:defRPr>
                </a:lvl1pPr>
                <a:lvl2pPr marL="742950" indent="-285750" eaLnBrk="0" hangingPunct="0">
                  <a:defRPr sz="1100">
                    <a:solidFill>
                      <a:schemeClr val="tx1"/>
                    </a:solidFill>
                    <a:latin typeface="Arial" panose="020B0604020202020204" pitchFamily="34" charset="0"/>
                    <a:cs typeface="Arial" panose="020B0604020202020204" pitchFamily="34" charset="0"/>
                  </a:defRPr>
                </a:lvl2pPr>
                <a:lvl3pPr marL="1143000" indent="-228600" eaLnBrk="0" hangingPunct="0">
                  <a:defRPr sz="1100">
                    <a:solidFill>
                      <a:schemeClr val="tx1"/>
                    </a:solidFill>
                    <a:latin typeface="Arial" panose="020B0604020202020204" pitchFamily="34" charset="0"/>
                    <a:cs typeface="Arial" panose="020B0604020202020204" pitchFamily="34" charset="0"/>
                  </a:defRPr>
                </a:lvl3pPr>
                <a:lvl4pPr marL="1600200" indent="-228600" eaLnBrk="0" hangingPunct="0">
                  <a:defRPr sz="1100">
                    <a:solidFill>
                      <a:schemeClr val="tx1"/>
                    </a:solidFill>
                    <a:latin typeface="Arial" panose="020B0604020202020204" pitchFamily="34" charset="0"/>
                    <a:cs typeface="Arial" panose="020B0604020202020204" pitchFamily="34" charset="0"/>
                  </a:defRPr>
                </a:lvl4pPr>
                <a:lvl5pPr marL="2057400" indent="-228600" eaLnBrk="0" hangingPunct="0">
                  <a:defRPr sz="11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9pPr>
              </a:lstStyle>
              <a:p>
                <a:pPr algn="ctr" eaLnBrk="1" fontAlgn="base" hangingPunct="1">
                  <a:spcBef>
                    <a:spcPct val="30000"/>
                  </a:spcBef>
                  <a:spcAft>
                    <a:spcPct val="0"/>
                  </a:spcAft>
                  <a:buClr>
                    <a:srgbClr val="FFFFFF"/>
                  </a:buClr>
                </a:pPr>
                <a:r>
                  <a:rPr lang="en-US" altLang="en-US" sz="1400" b="1">
                    <a:solidFill>
                      <a:srgbClr val="000000"/>
                    </a:solidFill>
                    <a:ea typeface="ＭＳ Ｐゴシック" panose="020B0600070205080204" pitchFamily="34" charset="-128"/>
                  </a:rPr>
                  <a:t>Ingestion and Real-time Analytic Zone</a:t>
                </a:r>
              </a:p>
            </p:txBody>
          </p:sp>
          <p:cxnSp>
            <p:nvCxnSpPr>
              <p:cNvPr id="75" name="Straight Connector 120"/>
              <p:cNvCxnSpPr>
                <a:cxnSpLocks noChangeShapeType="1"/>
              </p:cNvCxnSpPr>
              <p:nvPr/>
            </p:nvCxnSpPr>
            <p:spPr bwMode="auto">
              <a:xfrm>
                <a:off x="1940706" y="1920875"/>
                <a:ext cx="225425" cy="1588"/>
              </a:xfrm>
              <a:prstGeom prst="line">
                <a:avLst/>
              </a:prstGeom>
              <a:noFill/>
              <a:ln w="12700">
                <a:solidFill>
                  <a:srgbClr val="4859C9"/>
                </a:solidFill>
                <a:prstDash val="sysDash"/>
                <a:round/>
                <a:headEnd/>
                <a:tailEnd/>
              </a:ln>
              <a:extLst>
                <a:ext uri="{909E8E84-426E-40DD-AFC4-6F175D3DCCD1}">
                  <a14:hiddenFill xmlns:a14="http://schemas.microsoft.com/office/drawing/2010/main">
                    <a:noFill/>
                  </a14:hiddenFill>
                </a:ext>
              </a:extLst>
            </p:spPr>
          </p:cxnSp>
          <p:cxnSp>
            <p:nvCxnSpPr>
              <p:cNvPr id="76" name="Curved Connector 122"/>
              <p:cNvCxnSpPr>
                <a:cxnSpLocks noChangeShapeType="1"/>
              </p:cNvCxnSpPr>
              <p:nvPr/>
            </p:nvCxnSpPr>
            <p:spPr bwMode="auto">
              <a:xfrm>
                <a:off x="2504268" y="1962150"/>
                <a:ext cx="261938" cy="185738"/>
              </a:xfrm>
              <a:prstGeom prst="curvedConnector3">
                <a:avLst>
                  <a:gd name="adj1" fmla="val 50000"/>
                </a:avLst>
              </a:prstGeom>
              <a:noFill/>
              <a:ln w="12700">
                <a:solidFill>
                  <a:srgbClr val="4859C9"/>
                </a:solidFill>
                <a:prstDash val="sysDash"/>
                <a:round/>
                <a:headEnd/>
                <a:tailEnd/>
              </a:ln>
              <a:extLst>
                <a:ext uri="{909E8E84-426E-40DD-AFC4-6F175D3DCCD1}">
                  <a14:hiddenFill xmlns:a14="http://schemas.microsoft.com/office/drawing/2010/main">
                    <a:noFill/>
                  </a14:hiddenFill>
                </a:ext>
              </a:extLst>
            </p:spPr>
          </p:cxnSp>
          <p:cxnSp>
            <p:nvCxnSpPr>
              <p:cNvPr id="77" name="Curved Connector 130"/>
              <p:cNvCxnSpPr>
                <a:cxnSpLocks noChangeShapeType="1"/>
              </p:cNvCxnSpPr>
              <p:nvPr/>
            </p:nvCxnSpPr>
            <p:spPr bwMode="auto">
              <a:xfrm flipV="1">
                <a:off x="2504268" y="2135188"/>
                <a:ext cx="261938" cy="185737"/>
              </a:xfrm>
              <a:prstGeom prst="curvedConnector3">
                <a:avLst>
                  <a:gd name="adj1" fmla="val 50000"/>
                </a:avLst>
              </a:prstGeom>
              <a:noFill/>
              <a:ln w="12700">
                <a:solidFill>
                  <a:srgbClr val="4859C9"/>
                </a:solidFill>
                <a:prstDash val="sysDash"/>
                <a:round/>
                <a:headEnd/>
                <a:tailEnd/>
              </a:ln>
              <a:extLst>
                <a:ext uri="{909E8E84-426E-40DD-AFC4-6F175D3DCCD1}">
                  <a14:hiddenFill xmlns:a14="http://schemas.microsoft.com/office/drawing/2010/main">
                    <a:noFill/>
                  </a14:hiddenFill>
                </a:ext>
              </a:extLst>
            </p:spPr>
          </p:cxnSp>
          <p:cxnSp>
            <p:nvCxnSpPr>
              <p:cNvPr id="78" name="Curved Connector 131"/>
              <p:cNvCxnSpPr>
                <a:cxnSpLocks noChangeShapeType="1"/>
              </p:cNvCxnSpPr>
              <p:nvPr/>
            </p:nvCxnSpPr>
            <p:spPr bwMode="auto">
              <a:xfrm>
                <a:off x="3113868" y="2165350"/>
                <a:ext cx="554038" cy="473075"/>
              </a:xfrm>
              <a:prstGeom prst="curvedConnector3">
                <a:avLst>
                  <a:gd name="adj1" fmla="val 50000"/>
                </a:avLst>
              </a:prstGeom>
              <a:noFill/>
              <a:ln w="12700">
                <a:solidFill>
                  <a:srgbClr val="4859C9"/>
                </a:solidFill>
                <a:prstDash val="sysDash"/>
                <a:round/>
                <a:headEnd/>
                <a:tailEnd/>
              </a:ln>
              <a:extLst>
                <a:ext uri="{909E8E84-426E-40DD-AFC4-6F175D3DCCD1}">
                  <a14:hiddenFill xmlns:a14="http://schemas.microsoft.com/office/drawing/2010/main">
                    <a:noFill/>
                  </a14:hiddenFill>
                </a:ext>
              </a:extLst>
            </p:spPr>
          </p:cxnSp>
          <p:cxnSp>
            <p:nvCxnSpPr>
              <p:cNvPr id="79" name="Straight Connector 134"/>
              <p:cNvCxnSpPr>
                <a:cxnSpLocks noChangeShapeType="1"/>
              </p:cNvCxnSpPr>
              <p:nvPr/>
            </p:nvCxnSpPr>
            <p:spPr bwMode="auto">
              <a:xfrm>
                <a:off x="1951818" y="2855913"/>
                <a:ext cx="225425" cy="1587"/>
              </a:xfrm>
              <a:prstGeom prst="line">
                <a:avLst/>
              </a:prstGeom>
              <a:noFill/>
              <a:ln w="12700">
                <a:solidFill>
                  <a:srgbClr val="4859C9"/>
                </a:solidFill>
                <a:prstDash val="sysDash"/>
                <a:round/>
                <a:headEnd/>
                <a:tailEnd/>
              </a:ln>
              <a:extLst>
                <a:ext uri="{909E8E84-426E-40DD-AFC4-6F175D3DCCD1}">
                  <a14:hiddenFill xmlns:a14="http://schemas.microsoft.com/office/drawing/2010/main">
                    <a:noFill/>
                  </a14:hiddenFill>
                </a:ext>
              </a:extLst>
            </p:spPr>
          </p:cxnSp>
          <p:cxnSp>
            <p:nvCxnSpPr>
              <p:cNvPr id="80" name="Curved Connector 135"/>
              <p:cNvCxnSpPr>
                <a:cxnSpLocks noChangeShapeType="1"/>
              </p:cNvCxnSpPr>
              <p:nvPr/>
            </p:nvCxnSpPr>
            <p:spPr bwMode="auto">
              <a:xfrm flipV="1">
                <a:off x="3082118" y="2638425"/>
                <a:ext cx="585788" cy="279400"/>
              </a:xfrm>
              <a:prstGeom prst="curvedConnector3">
                <a:avLst>
                  <a:gd name="adj1" fmla="val 50000"/>
                </a:avLst>
              </a:prstGeom>
              <a:noFill/>
              <a:ln w="12700">
                <a:solidFill>
                  <a:srgbClr val="4859C9"/>
                </a:solidFill>
                <a:prstDash val="sysDash"/>
                <a:round/>
                <a:headEnd/>
                <a:tailEnd/>
              </a:ln>
              <a:extLst>
                <a:ext uri="{909E8E84-426E-40DD-AFC4-6F175D3DCCD1}">
                  <a14:hiddenFill xmlns:a14="http://schemas.microsoft.com/office/drawing/2010/main">
                    <a:noFill/>
                  </a14:hiddenFill>
                </a:ext>
              </a:extLst>
            </p:spPr>
          </p:cxnSp>
          <p:cxnSp>
            <p:nvCxnSpPr>
              <p:cNvPr id="81" name="Straight Connector 137"/>
              <p:cNvCxnSpPr>
                <a:cxnSpLocks noChangeShapeType="1"/>
              </p:cNvCxnSpPr>
              <p:nvPr/>
            </p:nvCxnSpPr>
            <p:spPr bwMode="auto">
              <a:xfrm>
                <a:off x="2523318" y="2851150"/>
                <a:ext cx="225425" cy="1588"/>
              </a:xfrm>
              <a:prstGeom prst="line">
                <a:avLst/>
              </a:prstGeom>
              <a:noFill/>
              <a:ln w="12700">
                <a:solidFill>
                  <a:srgbClr val="4859C9"/>
                </a:solidFill>
                <a:prstDash val="sysDash"/>
                <a:round/>
                <a:headEnd/>
                <a:tailEnd/>
              </a:ln>
              <a:extLst>
                <a:ext uri="{909E8E84-426E-40DD-AFC4-6F175D3DCCD1}">
                  <a14:hiddenFill xmlns:a14="http://schemas.microsoft.com/office/drawing/2010/main">
                    <a:noFill/>
                  </a14:hiddenFill>
                </a:ext>
              </a:extLst>
            </p:spPr>
          </p:cxnSp>
          <p:cxnSp>
            <p:nvCxnSpPr>
              <p:cNvPr id="82" name="Straight Connector 138"/>
              <p:cNvCxnSpPr>
                <a:cxnSpLocks noChangeShapeType="1"/>
              </p:cNvCxnSpPr>
              <p:nvPr/>
            </p:nvCxnSpPr>
            <p:spPr bwMode="auto">
              <a:xfrm>
                <a:off x="4018743" y="2562225"/>
                <a:ext cx="227013" cy="1588"/>
              </a:xfrm>
              <a:prstGeom prst="line">
                <a:avLst/>
              </a:prstGeom>
              <a:noFill/>
              <a:ln w="12700">
                <a:solidFill>
                  <a:srgbClr val="4859C9"/>
                </a:solidFill>
                <a:prstDash val="sysDash"/>
                <a:round/>
                <a:headEnd/>
                <a:tailEnd/>
              </a:ln>
              <a:extLst>
                <a:ext uri="{909E8E84-426E-40DD-AFC4-6F175D3DCCD1}">
                  <a14:hiddenFill xmlns:a14="http://schemas.microsoft.com/office/drawing/2010/main">
                    <a:noFill/>
                  </a14:hiddenFill>
                </a:ext>
              </a:extLst>
            </p:spPr>
          </p:cxnSp>
          <p:sp>
            <p:nvSpPr>
              <p:cNvPr id="83" name="Block Arc 145"/>
              <p:cNvSpPr>
                <a:spLocks/>
              </p:cNvSpPr>
              <p:nvPr/>
            </p:nvSpPr>
            <p:spPr bwMode="auto">
              <a:xfrm flipV="1">
                <a:off x="2374093" y="2774950"/>
                <a:ext cx="542925" cy="473075"/>
              </a:xfrm>
              <a:custGeom>
                <a:avLst/>
                <a:gdLst>
                  <a:gd name="T0" fmla="*/ 0 w 543950"/>
                  <a:gd name="T1" fmla="*/ 240797 h 472426"/>
                  <a:gd name="T2" fmla="*/ 148832 w 543950"/>
                  <a:gd name="T3" fmla="*/ 24340 h 472426"/>
                  <a:gd name="T4" fmla="*/ 388954 w 543950"/>
                  <a:gd name="T5" fmla="*/ 28043 h 472426"/>
                  <a:gd name="T6" fmla="*/ 529538 w 543950"/>
                  <a:gd name="T7" fmla="*/ 250945 h 472426"/>
                  <a:gd name="T8" fmla="*/ 529537 w 543950"/>
                  <a:gd name="T9" fmla="*/ 250945 h 472426"/>
                  <a:gd name="T10" fmla="*/ 388953 w 543950"/>
                  <a:gd name="T11" fmla="*/ 28043 h 472426"/>
                  <a:gd name="T12" fmla="*/ 148831 w 543950"/>
                  <a:gd name="T13" fmla="*/ 24340 h 472426"/>
                  <a:gd name="T14" fmla="*/ -1 w 543950"/>
                  <a:gd name="T15" fmla="*/ 240797 h 472426"/>
                  <a:gd name="T16" fmla="*/ 0 w 543950"/>
                  <a:gd name="T17" fmla="*/ 240797 h 4724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43950"/>
                  <a:gd name="T28" fmla="*/ 0 h 472426"/>
                  <a:gd name="T29" fmla="*/ 543950 w 543950"/>
                  <a:gd name="T30" fmla="*/ 472426 h 47242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43950" h="472426">
                    <a:moveTo>
                      <a:pt x="0" y="236213"/>
                    </a:moveTo>
                    <a:cubicBezTo>
                      <a:pt x="0" y="145879"/>
                      <a:pt x="59319" y="63456"/>
                      <a:pt x="152815" y="23878"/>
                    </a:cubicBezTo>
                    <a:cubicBezTo>
                      <a:pt x="230944" y="-9195"/>
                      <a:pt x="322568" y="-7845"/>
                      <a:pt x="399361" y="27511"/>
                    </a:cubicBezTo>
                    <a:cubicBezTo>
                      <a:pt x="491970" y="70149"/>
                      <a:pt x="548126" y="155214"/>
                      <a:pt x="543709" y="246168"/>
                    </a:cubicBezTo>
                    <a:lnTo>
                      <a:pt x="543708" y="246168"/>
                    </a:lnTo>
                    <a:cubicBezTo>
                      <a:pt x="548126" y="155214"/>
                      <a:pt x="491970" y="70150"/>
                      <a:pt x="399360" y="27511"/>
                    </a:cubicBezTo>
                    <a:cubicBezTo>
                      <a:pt x="322568" y="-7845"/>
                      <a:pt x="230944" y="-9195"/>
                      <a:pt x="152814" y="23878"/>
                    </a:cubicBezTo>
                    <a:cubicBezTo>
                      <a:pt x="59318" y="63456"/>
                      <a:pt x="-1" y="145879"/>
                      <a:pt x="-1" y="236213"/>
                    </a:cubicBezTo>
                    <a:lnTo>
                      <a:pt x="0" y="236213"/>
                    </a:lnTo>
                    <a:close/>
                  </a:path>
                </a:pathLst>
              </a:custGeom>
              <a:solidFill>
                <a:srgbClr val="FFFF99"/>
              </a:solidFill>
              <a:ln w="12700" cap="flat" cmpd="sng">
                <a:solidFill>
                  <a:srgbClr val="4859C9"/>
                </a:solidFill>
                <a:prstDash val="sysDash"/>
                <a:round/>
                <a:headEnd type="none" w="med" len="med"/>
                <a:tailEnd type="none" w="med" len="med"/>
              </a:ln>
            </p:spPr>
            <p:txBody>
              <a:bodyPr/>
              <a:lstStyle/>
              <a:p>
                <a:pPr fontAlgn="base">
                  <a:spcBef>
                    <a:spcPct val="30000"/>
                  </a:spcBef>
                  <a:spcAft>
                    <a:spcPct val="0"/>
                  </a:spcAft>
                  <a:buClr>
                    <a:srgbClr val="FFFFFF"/>
                  </a:buClr>
                </a:pPr>
                <a:endParaRPr lang="en-US">
                  <a:solidFill>
                    <a:srgbClr val="000000"/>
                  </a:solidFill>
                  <a:latin typeface="Tahoma" pitchFamily="34" charset="0"/>
                </a:endParaRPr>
              </a:p>
            </p:txBody>
          </p:sp>
          <p:sp>
            <p:nvSpPr>
              <p:cNvPr id="84" name="Chevron 146"/>
              <p:cNvSpPr>
                <a:spLocks noChangeArrowheads="1"/>
              </p:cNvSpPr>
              <p:nvPr/>
            </p:nvSpPr>
            <p:spPr bwMode="auto">
              <a:xfrm flipH="1">
                <a:off x="2582056" y="3108325"/>
                <a:ext cx="184150" cy="349728"/>
              </a:xfrm>
              <a:prstGeom prst="chevron">
                <a:avLst>
                  <a:gd name="adj" fmla="val 59861"/>
                </a:avLst>
              </a:prstGeom>
              <a:solidFill>
                <a:srgbClr val="4859C9"/>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lvl1pPr eaLnBrk="0" hangingPunct="0">
                  <a:defRPr sz="1100">
                    <a:solidFill>
                      <a:schemeClr val="tx1"/>
                    </a:solidFill>
                    <a:latin typeface="Arial" panose="020B0604020202020204" pitchFamily="34" charset="0"/>
                    <a:cs typeface="Arial" panose="020B0604020202020204" pitchFamily="34" charset="0"/>
                  </a:defRPr>
                </a:lvl1pPr>
                <a:lvl2pPr marL="742950" indent="-285750" eaLnBrk="0" hangingPunct="0">
                  <a:defRPr sz="1100">
                    <a:solidFill>
                      <a:schemeClr val="tx1"/>
                    </a:solidFill>
                    <a:latin typeface="Arial" panose="020B0604020202020204" pitchFamily="34" charset="0"/>
                    <a:cs typeface="Arial" panose="020B0604020202020204" pitchFamily="34" charset="0"/>
                  </a:defRPr>
                </a:lvl2pPr>
                <a:lvl3pPr marL="1143000" indent="-228600" eaLnBrk="0" hangingPunct="0">
                  <a:defRPr sz="1100">
                    <a:solidFill>
                      <a:schemeClr val="tx1"/>
                    </a:solidFill>
                    <a:latin typeface="Arial" panose="020B0604020202020204" pitchFamily="34" charset="0"/>
                    <a:cs typeface="Arial" panose="020B0604020202020204" pitchFamily="34" charset="0"/>
                  </a:defRPr>
                </a:lvl3pPr>
                <a:lvl4pPr marL="1600200" indent="-228600" eaLnBrk="0" hangingPunct="0">
                  <a:defRPr sz="1100">
                    <a:solidFill>
                      <a:schemeClr val="tx1"/>
                    </a:solidFill>
                    <a:latin typeface="Arial" panose="020B0604020202020204" pitchFamily="34" charset="0"/>
                    <a:cs typeface="Arial" panose="020B0604020202020204" pitchFamily="34" charset="0"/>
                  </a:defRPr>
                </a:lvl4pPr>
                <a:lvl5pPr marL="2057400" indent="-228600" eaLnBrk="0" hangingPunct="0">
                  <a:defRPr sz="11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9pPr>
              </a:lstStyle>
              <a:p>
                <a:pPr eaLnBrk="1" fontAlgn="base" hangingPunct="1">
                  <a:spcBef>
                    <a:spcPct val="30000"/>
                  </a:spcBef>
                  <a:spcAft>
                    <a:spcPct val="0"/>
                  </a:spcAft>
                  <a:buClr>
                    <a:srgbClr val="FFFFFF"/>
                  </a:buClr>
                </a:pPr>
                <a:endParaRPr lang="en-US" altLang="en-US" sz="1800">
                  <a:solidFill>
                    <a:srgbClr val="000000"/>
                  </a:solidFill>
                  <a:ea typeface="ＭＳ Ｐゴシック" panose="020B0600070205080204" pitchFamily="34" charset="-128"/>
                </a:endParaRPr>
              </a:p>
            </p:txBody>
          </p:sp>
          <p:sp>
            <p:nvSpPr>
              <p:cNvPr id="85" name="Chevron 147"/>
              <p:cNvSpPr>
                <a:spLocks noChangeArrowheads="1"/>
              </p:cNvSpPr>
              <p:nvPr/>
            </p:nvSpPr>
            <p:spPr bwMode="auto">
              <a:xfrm>
                <a:off x="1969281" y="2800350"/>
                <a:ext cx="184150" cy="349728"/>
              </a:xfrm>
              <a:prstGeom prst="chevron">
                <a:avLst>
                  <a:gd name="adj" fmla="val 59861"/>
                </a:avLst>
              </a:prstGeom>
              <a:solidFill>
                <a:srgbClr val="4859C9"/>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lvl1pPr eaLnBrk="0" hangingPunct="0">
                  <a:defRPr sz="1100">
                    <a:solidFill>
                      <a:schemeClr val="tx1"/>
                    </a:solidFill>
                    <a:latin typeface="Arial" panose="020B0604020202020204" pitchFamily="34" charset="0"/>
                    <a:cs typeface="Arial" panose="020B0604020202020204" pitchFamily="34" charset="0"/>
                  </a:defRPr>
                </a:lvl1pPr>
                <a:lvl2pPr marL="742950" indent="-285750" eaLnBrk="0" hangingPunct="0">
                  <a:defRPr sz="1100">
                    <a:solidFill>
                      <a:schemeClr val="tx1"/>
                    </a:solidFill>
                    <a:latin typeface="Arial" panose="020B0604020202020204" pitchFamily="34" charset="0"/>
                    <a:cs typeface="Arial" panose="020B0604020202020204" pitchFamily="34" charset="0"/>
                  </a:defRPr>
                </a:lvl2pPr>
                <a:lvl3pPr marL="1143000" indent="-228600" eaLnBrk="0" hangingPunct="0">
                  <a:defRPr sz="1100">
                    <a:solidFill>
                      <a:schemeClr val="tx1"/>
                    </a:solidFill>
                    <a:latin typeface="Arial" panose="020B0604020202020204" pitchFamily="34" charset="0"/>
                    <a:cs typeface="Arial" panose="020B0604020202020204" pitchFamily="34" charset="0"/>
                  </a:defRPr>
                </a:lvl3pPr>
                <a:lvl4pPr marL="1600200" indent="-228600" eaLnBrk="0" hangingPunct="0">
                  <a:defRPr sz="1100">
                    <a:solidFill>
                      <a:schemeClr val="tx1"/>
                    </a:solidFill>
                    <a:latin typeface="Arial" panose="020B0604020202020204" pitchFamily="34" charset="0"/>
                    <a:cs typeface="Arial" panose="020B0604020202020204" pitchFamily="34" charset="0"/>
                  </a:defRPr>
                </a:lvl4pPr>
                <a:lvl5pPr marL="2057400" indent="-228600" eaLnBrk="0" hangingPunct="0">
                  <a:defRPr sz="11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9pPr>
              </a:lstStyle>
              <a:p>
                <a:pPr eaLnBrk="1" fontAlgn="base" hangingPunct="1">
                  <a:spcBef>
                    <a:spcPct val="30000"/>
                  </a:spcBef>
                  <a:spcAft>
                    <a:spcPct val="0"/>
                  </a:spcAft>
                  <a:buClr>
                    <a:srgbClr val="FFFFFF"/>
                  </a:buClr>
                </a:pPr>
                <a:endParaRPr lang="en-US" altLang="en-US" sz="1800">
                  <a:solidFill>
                    <a:srgbClr val="000000"/>
                  </a:solidFill>
                  <a:ea typeface="ＭＳ Ｐゴシック" panose="020B0600070205080204" pitchFamily="34" charset="-128"/>
                </a:endParaRPr>
              </a:p>
            </p:txBody>
          </p:sp>
          <p:cxnSp>
            <p:nvCxnSpPr>
              <p:cNvPr id="86" name="Straight Connector 129"/>
              <p:cNvCxnSpPr>
                <a:cxnSpLocks noChangeShapeType="1"/>
              </p:cNvCxnSpPr>
              <p:nvPr/>
            </p:nvCxnSpPr>
            <p:spPr bwMode="auto">
              <a:xfrm>
                <a:off x="1945468" y="2327275"/>
                <a:ext cx="225425" cy="1588"/>
              </a:xfrm>
              <a:prstGeom prst="line">
                <a:avLst/>
              </a:prstGeom>
              <a:noFill/>
              <a:ln w="12700">
                <a:solidFill>
                  <a:srgbClr val="4859C9"/>
                </a:solidFill>
                <a:prstDash val="sysDash"/>
                <a:round/>
                <a:headEnd/>
                <a:tailEnd/>
              </a:ln>
              <a:extLst>
                <a:ext uri="{909E8E84-426E-40DD-AFC4-6F175D3DCCD1}">
                  <a14:hiddenFill xmlns:a14="http://schemas.microsoft.com/office/drawing/2010/main">
                    <a:noFill/>
                  </a14:hiddenFill>
                </a:ext>
              </a:extLst>
            </p:spPr>
          </p:cxnSp>
          <p:sp>
            <p:nvSpPr>
              <p:cNvPr id="87" name="Chevron 148"/>
              <p:cNvSpPr>
                <a:spLocks noChangeArrowheads="1"/>
              </p:cNvSpPr>
              <p:nvPr/>
            </p:nvSpPr>
            <p:spPr bwMode="auto">
              <a:xfrm>
                <a:off x="1967693" y="2209800"/>
                <a:ext cx="184150" cy="349728"/>
              </a:xfrm>
              <a:prstGeom prst="chevron">
                <a:avLst>
                  <a:gd name="adj" fmla="val 59861"/>
                </a:avLst>
              </a:prstGeom>
              <a:solidFill>
                <a:srgbClr val="4859C9"/>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lvl1pPr eaLnBrk="0" hangingPunct="0">
                  <a:defRPr sz="1100">
                    <a:solidFill>
                      <a:schemeClr val="tx1"/>
                    </a:solidFill>
                    <a:latin typeface="Arial" panose="020B0604020202020204" pitchFamily="34" charset="0"/>
                    <a:cs typeface="Arial" panose="020B0604020202020204" pitchFamily="34" charset="0"/>
                  </a:defRPr>
                </a:lvl1pPr>
                <a:lvl2pPr marL="742950" indent="-285750" eaLnBrk="0" hangingPunct="0">
                  <a:defRPr sz="1100">
                    <a:solidFill>
                      <a:schemeClr val="tx1"/>
                    </a:solidFill>
                    <a:latin typeface="Arial" panose="020B0604020202020204" pitchFamily="34" charset="0"/>
                    <a:cs typeface="Arial" panose="020B0604020202020204" pitchFamily="34" charset="0"/>
                  </a:defRPr>
                </a:lvl2pPr>
                <a:lvl3pPr marL="1143000" indent="-228600" eaLnBrk="0" hangingPunct="0">
                  <a:defRPr sz="1100">
                    <a:solidFill>
                      <a:schemeClr val="tx1"/>
                    </a:solidFill>
                    <a:latin typeface="Arial" panose="020B0604020202020204" pitchFamily="34" charset="0"/>
                    <a:cs typeface="Arial" panose="020B0604020202020204" pitchFamily="34" charset="0"/>
                  </a:defRPr>
                </a:lvl3pPr>
                <a:lvl4pPr marL="1600200" indent="-228600" eaLnBrk="0" hangingPunct="0">
                  <a:defRPr sz="1100">
                    <a:solidFill>
                      <a:schemeClr val="tx1"/>
                    </a:solidFill>
                    <a:latin typeface="Arial" panose="020B0604020202020204" pitchFamily="34" charset="0"/>
                    <a:cs typeface="Arial" panose="020B0604020202020204" pitchFamily="34" charset="0"/>
                  </a:defRPr>
                </a:lvl4pPr>
                <a:lvl5pPr marL="2057400" indent="-228600" eaLnBrk="0" hangingPunct="0">
                  <a:defRPr sz="11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9pPr>
              </a:lstStyle>
              <a:p>
                <a:pPr eaLnBrk="1" fontAlgn="base" hangingPunct="1">
                  <a:spcBef>
                    <a:spcPct val="30000"/>
                  </a:spcBef>
                  <a:spcAft>
                    <a:spcPct val="0"/>
                  </a:spcAft>
                  <a:buClr>
                    <a:srgbClr val="FFFFFF"/>
                  </a:buClr>
                </a:pPr>
                <a:endParaRPr lang="en-US" altLang="en-US" sz="1800">
                  <a:solidFill>
                    <a:srgbClr val="000000"/>
                  </a:solidFill>
                  <a:ea typeface="ＭＳ Ｐゴシック" panose="020B0600070205080204" pitchFamily="34" charset="-128"/>
                </a:endParaRPr>
              </a:p>
            </p:txBody>
          </p:sp>
          <p:sp>
            <p:nvSpPr>
              <p:cNvPr id="88" name="Chevron 149"/>
              <p:cNvSpPr>
                <a:spLocks noChangeArrowheads="1"/>
              </p:cNvSpPr>
              <p:nvPr/>
            </p:nvSpPr>
            <p:spPr bwMode="auto">
              <a:xfrm>
                <a:off x="1974043" y="1800225"/>
                <a:ext cx="184150" cy="349728"/>
              </a:xfrm>
              <a:prstGeom prst="chevron">
                <a:avLst>
                  <a:gd name="adj" fmla="val 59861"/>
                </a:avLst>
              </a:prstGeom>
              <a:solidFill>
                <a:srgbClr val="4859C9"/>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lvl1pPr eaLnBrk="0" hangingPunct="0">
                  <a:defRPr sz="1100">
                    <a:solidFill>
                      <a:schemeClr val="tx1"/>
                    </a:solidFill>
                    <a:latin typeface="Arial" panose="020B0604020202020204" pitchFamily="34" charset="0"/>
                    <a:cs typeface="Arial" panose="020B0604020202020204" pitchFamily="34" charset="0"/>
                  </a:defRPr>
                </a:lvl1pPr>
                <a:lvl2pPr marL="742950" indent="-285750" eaLnBrk="0" hangingPunct="0">
                  <a:defRPr sz="1100">
                    <a:solidFill>
                      <a:schemeClr val="tx1"/>
                    </a:solidFill>
                    <a:latin typeface="Arial" panose="020B0604020202020204" pitchFamily="34" charset="0"/>
                    <a:cs typeface="Arial" panose="020B0604020202020204" pitchFamily="34" charset="0"/>
                  </a:defRPr>
                </a:lvl2pPr>
                <a:lvl3pPr marL="1143000" indent="-228600" eaLnBrk="0" hangingPunct="0">
                  <a:defRPr sz="1100">
                    <a:solidFill>
                      <a:schemeClr val="tx1"/>
                    </a:solidFill>
                    <a:latin typeface="Arial" panose="020B0604020202020204" pitchFamily="34" charset="0"/>
                    <a:cs typeface="Arial" panose="020B0604020202020204" pitchFamily="34" charset="0"/>
                  </a:defRPr>
                </a:lvl3pPr>
                <a:lvl4pPr marL="1600200" indent="-228600" eaLnBrk="0" hangingPunct="0">
                  <a:defRPr sz="1100">
                    <a:solidFill>
                      <a:schemeClr val="tx1"/>
                    </a:solidFill>
                    <a:latin typeface="Arial" panose="020B0604020202020204" pitchFamily="34" charset="0"/>
                    <a:cs typeface="Arial" panose="020B0604020202020204" pitchFamily="34" charset="0"/>
                  </a:defRPr>
                </a:lvl4pPr>
                <a:lvl5pPr marL="2057400" indent="-228600" eaLnBrk="0" hangingPunct="0">
                  <a:defRPr sz="11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9pPr>
              </a:lstStyle>
              <a:p>
                <a:pPr eaLnBrk="1" fontAlgn="base" hangingPunct="1">
                  <a:spcBef>
                    <a:spcPct val="30000"/>
                  </a:spcBef>
                  <a:spcAft>
                    <a:spcPct val="0"/>
                  </a:spcAft>
                  <a:buClr>
                    <a:srgbClr val="FFFFFF"/>
                  </a:buClr>
                </a:pPr>
                <a:endParaRPr lang="en-US" altLang="en-US" sz="1800">
                  <a:solidFill>
                    <a:srgbClr val="000000"/>
                  </a:solidFill>
                  <a:ea typeface="ＭＳ Ｐゴシック" panose="020B0600070205080204" pitchFamily="34" charset="-128"/>
                </a:endParaRPr>
              </a:p>
            </p:txBody>
          </p:sp>
          <p:sp>
            <p:nvSpPr>
              <p:cNvPr id="89" name="Chevron 154"/>
              <p:cNvSpPr>
                <a:spLocks noChangeArrowheads="1"/>
              </p:cNvSpPr>
              <p:nvPr/>
            </p:nvSpPr>
            <p:spPr bwMode="auto">
              <a:xfrm>
                <a:off x="2543956" y="2800350"/>
                <a:ext cx="184150" cy="349728"/>
              </a:xfrm>
              <a:prstGeom prst="chevron">
                <a:avLst>
                  <a:gd name="adj" fmla="val 59861"/>
                </a:avLst>
              </a:prstGeom>
              <a:solidFill>
                <a:srgbClr val="4859C9"/>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lvl1pPr eaLnBrk="0" hangingPunct="0">
                  <a:defRPr sz="1100">
                    <a:solidFill>
                      <a:schemeClr val="tx1"/>
                    </a:solidFill>
                    <a:latin typeface="Arial" panose="020B0604020202020204" pitchFamily="34" charset="0"/>
                    <a:cs typeface="Arial" panose="020B0604020202020204" pitchFamily="34" charset="0"/>
                  </a:defRPr>
                </a:lvl1pPr>
                <a:lvl2pPr marL="742950" indent="-285750" eaLnBrk="0" hangingPunct="0">
                  <a:defRPr sz="1100">
                    <a:solidFill>
                      <a:schemeClr val="tx1"/>
                    </a:solidFill>
                    <a:latin typeface="Arial" panose="020B0604020202020204" pitchFamily="34" charset="0"/>
                    <a:cs typeface="Arial" panose="020B0604020202020204" pitchFamily="34" charset="0"/>
                  </a:defRPr>
                </a:lvl2pPr>
                <a:lvl3pPr marL="1143000" indent="-228600" eaLnBrk="0" hangingPunct="0">
                  <a:defRPr sz="1100">
                    <a:solidFill>
                      <a:schemeClr val="tx1"/>
                    </a:solidFill>
                    <a:latin typeface="Arial" panose="020B0604020202020204" pitchFamily="34" charset="0"/>
                    <a:cs typeface="Arial" panose="020B0604020202020204" pitchFamily="34" charset="0"/>
                  </a:defRPr>
                </a:lvl3pPr>
                <a:lvl4pPr marL="1600200" indent="-228600" eaLnBrk="0" hangingPunct="0">
                  <a:defRPr sz="1100">
                    <a:solidFill>
                      <a:schemeClr val="tx1"/>
                    </a:solidFill>
                    <a:latin typeface="Arial" panose="020B0604020202020204" pitchFamily="34" charset="0"/>
                    <a:cs typeface="Arial" panose="020B0604020202020204" pitchFamily="34" charset="0"/>
                  </a:defRPr>
                </a:lvl4pPr>
                <a:lvl5pPr marL="2057400" indent="-228600" eaLnBrk="0" hangingPunct="0">
                  <a:defRPr sz="11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9pPr>
              </a:lstStyle>
              <a:p>
                <a:pPr eaLnBrk="1" fontAlgn="base" hangingPunct="1">
                  <a:spcBef>
                    <a:spcPct val="30000"/>
                  </a:spcBef>
                  <a:spcAft>
                    <a:spcPct val="0"/>
                  </a:spcAft>
                  <a:buClr>
                    <a:srgbClr val="FFFFFF"/>
                  </a:buClr>
                </a:pPr>
                <a:endParaRPr lang="en-US" altLang="en-US" sz="1800">
                  <a:solidFill>
                    <a:srgbClr val="000000"/>
                  </a:solidFill>
                  <a:ea typeface="ＭＳ Ｐゴシック" panose="020B0600070205080204" pitchFamily="34" charset="-128"/>
                </a:endParaRPr>
              </a:p>
            </p:txBody>
          </p:sp>
          <p:sp>
            <p:nvSpPr>
              <p:cNvPr id="90" name="Chevron 159"/>
              <p:cNvSpPr>
                <a:spLocks noChangeArrowheads="1"/>
              </p:cNvSpPr>
              <p:nvPr/>
            </p:nvSpPr>
            <p:spPr bwMode="auto">
              <a:xfrm>
                <a:off x="3517093" y="2501900"/>
                <a:ext cx="184150" cy="349728"/>
              </a:xfrm>
              <a:prstGeom prst="chevron">
                <a:avLst>
                  <a:gd name="adj" fmla="val 59861"/>
                </a:avLst>
              </a:prstGeom>
              <a:solidFill>
                <a:srgbClr val="4859C9"/>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lvl1pPr eaLnBrk="0" hangingPunct="0">
                  <a:defRPr sz="1100">
                    <a:solidFill>
                      <a:schemeClr val="tx1"/>
                    </a:solidFill>
                    <a:latin typeface="Arial" panose="020B0604020202020204" pitchFamily="34" charset="0"/>
                    <a:cs typeface="Arial" panose="020B0604020202020204" pitchFamily="34" charset="0"/>
                  </a:defRPr>
                </a:lvl1pPr>
                <a:lvl2pPr marL="742950" indent="-285750" eaLnBrk="0" hangingPunct="0">
                  <a:defRPr sz="1100">
                    <a:solidFill>
                      <a:schemeClr val="tx1"/>
                    </a:solidFill>
                    <a:latin typeface="Arial" panose="020B0604020202020204" pitchFamily="34" charset="0"/>
                    <a:cs typeface="Arial" panose="020B0604020202020204" pitchFamily="34" charset="0"/>
                  </a:defRPr>
                </a:lvl2pPr>
                <a:lvl3pPr marL="1143000" indent="-228600" eaLnBrk="0" hangingPunct="0">
                  <a:defRPr sz="1100">
                    <a:solidFill>
                      <a:schemeClr val="tx1"/>
                    </a:solidFill>
                    <a:latin typeface="Arial" panose="020B0604020202020204" pitchFamily="34" charset="0"/>
                    <a:cs typeface="Arial" panose="020B0604020202020204" pitchFamily="34" charset="0"/>
                  </a:defRPr>
                </a:lvl3pPr>
                <a:lvl4pPr marL="1600200" indent="-228600" eaLnBrk="0" hangingPunct="0">
                  <a:defRPr sz="1100">
                    <a:solidFill>
                      <a:schemeClr val="tx1"/>
                    </a:solidFill>
                    <a:latin typeface="Arial" panose="020B0604020202020204" pitchFamily="34" charset="0"/>
                    <a:cs typeface="Arial" panose="020B0604020202020204" pitchFamily="34" charset="0"/>
                  </a:defRPr>
                </a:lvl4pPr>
                <a:lvl5pPr marL="2057400" indent="-228600" eaLnBrk="0" hangingPunct="0">
                  <a:defRPr sz="11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9pPr>
              </a:lstStyle>
              <a:p>
                <a:pPr eaLnBrk="1" fontAlgn="base" hangingPunct="1">
                  <a:spcBef>
                    <a:spcPct val="30000"/>
                  </a:spcBef>
                  <a:spcAft>
                    <a:spcPct val="0"/>
                  </a:spcAft>
                  <a:buClr>
                    <a:srgbClr val="FFFFFF"/>
                  </a:buClr>
                </a:pPr>
                <a:endParaRPr lang="en-US" altLang="en-US" sz="1800">
                  <a:solidFill>
                    <a:srgbClr val="000000"/>
                  </a:solidFill>
                  <a:ea typeface="ＭＳ Ｐゴシック" panose="020B0600070205080204" pitchFamily="34" charset="-128"/>
                </a:endParaRPr>
              </a:p>
            </p:txBody>
          </p:sp>
          <p:sp>
            <p:nvSpPr>
              <p:cNvPr id="91" name="Chevron 160"/>
              <p:cNvSpPr>
                <a:spLocks noChangeArrowheads="1"/>
              </p:cNvSpPr>
              <p:nvPr/>
            </p:nvSpPr>
            <p:spPr bwMode="auto">
              <a:xfrm>
                <a:off x="2653493" y="2052638"/>
                <a:ext cx="184150" cy="349728"/>
              </a:xfrm>
              <a:prstGeom prst="chevron">
                <a:avLst>
                  <a:gd name="adj" fmla="val 59861"/>
                </a:avLst>
              </a:prstGeom>
              <a:solidFill>
                <a:srgbClr val="4859C9"/>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lvl1pPr eaLnBrk="0" hangingPunct="0">
                  <a:defRPr sz="1100">
                    <a:solidFill>
                      <a:schemeClr val="tx1"/>
                    </a:solidFill>
                    <a:latin typeface="Arial" panose="020B0604020202020204" pitchFamily="34" charset="0"/>
                    <a:cs typeface="Arial" panose="020B0604020202020204" pitchFamily="34" charset="0"/>
                  </a:defRPr>
                </a:lvl1pPr>
                <a:lvl2pPr marL="742950" indent="-285750" eaLnBrk="0" hangingPunct="0">
                  <a:defRPr sz="1100">
                    <a:solidFill>
                      <a:schemeClr val="tx1"/>
                    </a:solidFill>
                    <a:latin typeface="Arial" panose="020B0604020202020204" pitchFamily="34" charset="0"/>
                    <a:cs typeface="Arial" panose="020B0604020202020204" pitchFamily="34" charset="0"/>
                  </a:defRPr>
                </a:lvl2pPr>
                <a:lvl3pPr marL="1143000" indent="-228600" eaLnBrk="0" hangingPunct="0">
                  <a:defRPr sz="1100">
                    <a:solidFill>
                      <a:schemeClr val="tx1"/>
                    </a:solidFill>
                    <a:latin typeface="Arial" panose="020B0604020202020204" pitchFamily="34" charset="0"/>
                    <a:cs typeface="Arial" panose="020B0604020202020204" pitchFamily="34" charset="0"/>
                  </a:defRPr>
                </a:lvl3pPr>
                <a:lvl4pPr marL="1600200" indent="-228600" eaLnBrk="0" hangingPunct="0">
                  <a:defRPr sz="1100">
                    <a:solidFill>
                      <a:schemeClr val="tx1"/>
                    </a:solidFill>
                    <a:latin typeface="Arial" panose="020B0604020202020204" pitchFamily="34" charset="0"/>
                    <a:cs typeface="Arial" panose="020B0604020202020204" pitchFamily="34" charset="0"/>
                  </a:defRPr>
                </a:lvl4pPr>
                <a:lvl5pPr marL="2057400" indent="-228600" eaLnBrk="0" hangingPunct="0">
                  <a:defRPr sz="11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9pPr>
              </a:lstStyle>
              <a:p>
                <a:pPr eaLnBrk="1" fontAlgn="base" hangingPunct="1">
                  <a:spcBef>
                    <a:spcPct val="30000"/>
                  </a:spcBef>
                  <a:spcAft>
                    <a:spcPct val="0"/>
                  </a:spcAft>
                  <a:buClr>
                    <a:srgbClr val="FFFFFF"/>
                  </a:buClr>
                </a:pPr>
                <a:endParaRPr lang="en-US" altLang="en-US" sz="1800">
                  <a:solidFill>
                    <a:srgbClr val="000000"/>
                  </a:solidFill>
                  <a:ea typeface="ＭＳ Ｐゴシック" panose="020B0600070205080204" pitchFamily="34" charset="-128"/>
                </a:endParaRPr>
              </a:p>
            </p:txBody>
          </p:sp>
          <p:pic>
            <p:nvPicPr>
              <p:cNvPr id="92" name="Picture 30" descr="cog-icon-2-48x4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3431" y="1760538"/>
                <a:ext cx="336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30" descr="cog-icon-2-48x4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3431" y="2149475"/>
                <a:ext cx="336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30" descr="cog-icon-2-48x4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66131" y="2741613"/>
                <a:ext cx="336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30" descr="cog-icon-2-48x4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5568" y="2747963"/>
                <a:ext cx="336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30" descr="cog-icon-2-48x4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29706" y="2043113"/>
                <a:ext cx="336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30" descr="cog-icon-2-48x4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67906" y="2389188"/>
                <a:ext cx="336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Chevron 150"/>
              <p:cNvSpPr>
                <a:spLocks noChangeArrowheads="1"/>
              </p:cNvSpPr>
              <p:nvPr/>
            </p:nvSpPr>
            <p:spPr bwMode="auto">
              <a:xfrm>
                <a:off x="4044143" y="2501900"/>
                <a:ext cx="184150" cy="349728"/>
              </a:xfrm>
              <a:prstGeom prst="chevron">
                <a:avLst>
                  <a:gd name="adj" fmla="val 59861"/>
                </a:avLst>
              </a:prstGeom>
              <a:solidFill>
                <a:srgbClr val="4859C9"/>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lvl1pPr eaLnBrk="0" hangingPunct="0">
                  <a:defRPr sz="1100">
                    <a:solidFill>
                      <a:schemeClr val="tx1"/>
                    </a:solidFill>
                    <a:latin typeface="Arial" panose="020B0604020202020204" pitchFamily="34" charset="0"/>
                    <a:cs typeface="Arial" panose="020B0604020202020204" pitchFamily="34" charset="0"/>
                  </a:defRPr>
                </a:lvl1pPr>
                <a:lvl2pPr marL="742950" indent="-285750" eaLnBrk="0" hangingPunct="0">
                  <a:defRPr sz="1100">
                    <a:solidFill>
                      <a:schemeClr val="tx1"/>
                    </a:solidFill>
                    <a:latin typeface="Arial" panose="020B0604020202020204" pitchFamily="34" charset="0"/>
                    <a:cs typeface="Arial" panose="020B0604020202020204" pitchFamily="34" charset="0"/>
                  </a:defRPr>
                </a:lvl2pPr>
                <a:lvl3pPr marL="1143000" indent="-228600" eaLnBrk="0" hangingPunct="0">
                  <a:defRPr sz="1100">
                    <a:solidFill>
                      <a:schemeClr val="tx1"/>
                    </a:solidFill>
                    <a:latin typeface="Arial" panose="020B0604020202020204" pitchFamily="34" charset="0"/>
                    <a:cs typeface="Arial" panose="020B0604020202020204" pitchFamily="34" charset="0"/>
                  </a:defRPr>
                </a:lvl3pPr>
                <a:lvl4pPr marL="1600200" indent="-228600" eaLnBrk="0" hangingPunct="0">
                  <a:defRPr sz="1100">
                    <a:solidFill>
                      <a:schemeClr val="tx1"/>
                    </a:solidFill>
                    <a:latin typeface="Arial" panose="020B0604020202020204" pitchFamily="34" charset="0"/>
                    <a:cs typeface="Arial" panose="020B0604020202020204" pitchFamily="34" charset="0"/>
                  </a:defRPr>
                </a:lvl4pPr>
                <a:lvl5pPr marL="2057400" indent="-228600" eaLnBrk="0" hangingPunct="0">
                  <a:defRPr sz="11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9pPr>
              </a:lstStyle>
              <a:p>
                <a:pPr eaLnBrk="1" fontAlgn="base" hangingPunct="1">
                  <a:spcBef>
                    <a:spcPct val="30000"/>
                  </a:spcBef>
                  <a:spcAft>
                    <a:spcPct val="0"/>
                  </a:spcAft>
                  <a:buClr>
                    <a:srgbClr val="FFFFFF"/>
                  </a:buClr>
                </a:pPr>
                <a:endParaRPr lang="en-US" altLang="en-US" sz="1800">
                  <a:solidFill>
                    <a:srgbClr val="000000"/>
                  </a:solidFill>
                  <a:ea typeface="ＭＳ Ｐゴシック" panose="020B0600070205080204" pitchFamily="34" charset="-128"/>
                </a:endParaRPr>
              </a:p>
            </p:txBody>
          </p:sp>
          <p:sp>
            <p:nvSpPr>
              <p:cNvPr id="99" name="Chevron 152"/>
              <p:cNvSpPr>
                <a:spLocks noChangeArrowheads="1"/>
              </p:cNvSpPr>
              <p:nvPr/>
            </p:nvSpPr>
            <p:spPr bwMode="auto">
              <a:xfrm>
                <a:off x="4591831" y="2501900"/>
                <a:ext cx="184150" cy="349728"/>
              </a:xfrm>
              <a:prstGeom prst="chevron">
                <a:avLst>
                  <a:gd name="adj" fmla="val 59861"/>
                </a:avLst>
              </a:prstGeom>
              <a:solidFill>
                <a:srgbClr val="4859C9"/>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lvl1pPr eaLnBrk="0" hangingPunct="0">
                  <a:defRPr sz="1100">
                    <a:solidFill>
                      <a:schemeClr val="tx1"/>
                    </a:solidFill>
                    <a:latin typeface="Arial" panose="020B0604020202020204" pitchFamily="34" charset="0"/>
                    <a:cs typeface="Arial" panose="020B0604020202020204" pitchFamily="34" charset="0"/>
                  </a:defRPr>
                </a:lvl1pPr>
                <a:lvl2pPr marL="742950" indent="-285750" eaLnBrk="0" hangingPunct="0">
                  <a:defRPr sz="1100">
                    <a:solidFill>
                      <a:schemeClr val="tx1"/>
                    </a:solidFill>
                    <a:latin typeface="Arial" panose="020B0604020202020204" pitchFamily="34" charset="0"/>
                    <a:cs typeface="Arial" panose="020B0604020202020204" pitchFamily="34" charset="0"/>
                  </a:defRPr>
                </a:lvl2pPr>
                <a:lvl3pPr marL="1143000" indent="-228600" eaLnBrk="0" hangingPunct="0">
                  <a:defRPr sz="1100">
                    <a:solidFill>
                      <a:schemeClr val="tx1"/>
                    </a:solidFill>
                    <a:latin typeface="Arial" panose="020B0604020202020204" pitchFamily="34" charset="0"/>
                    <a:cs typeface="Arial" panose="020B0604020202020204" pitchFamily="34" charset="0"/>
                  </a:defRPr>
                </a:lvl3pPr>
                <a:lvl4pPr marL="1600200" indent="-228600" eaLnBrk="0" hangingPunct="0">
                  <a:defRPr sz="1100">
                    <a:solidFill>
                      <a:schemeClr val="tx1"/>
                    </a:solidFill>
                    <a:latin typeface="Arial" panose="020B0604020202020204" pitchFamily="34" charset="0"/>
                    <a:cs typeface="Arial" panose="020B0604020202020204" pitchFamily="34" charset="0"/>
                  </a:defRPr>
                </a:lvl4pPr>
                <a:lvl5pPr marL="2057400" indent="-228600" eaLnBrk="0" hangingPunct="0">
                  <a:defRPr sz="11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9pPr>
              </a:lstStyle>
              <a:p>
                <a:pPr eaLnBrk="1" fontAlgn="base" hangingPunct="1">
                  <a:spcBef>
                    <a:spcPct val="30000"/>
                  </a:spcBef>
                  <a:spcAft>
                    <a:spcPct val="0"/>
                  </a:spcAft>
                  <a:buClr>
                    <a:srgbClr val="FFFFFF"/>
                  </a:buClr>
                </a:pPr>
                <a:endParaRPr lang="en-US" altLang="en-US" sz="1800">
                  <a:solidFill>
                    <a:srgbClr val="000000"/>
                  </a:solidFill>
                  <a:ea typeface="ＭＳ Ｐゴシック" panose="020B0600070205080204" pitchFamily="34" charset="-128"/>
                </a:endParaRPr>
              </a:p>
            </p:txBody>
          </p:sp>
          <p:pic>
            <p:nvPicPr>
              <p:cNvPr id="100" name="Picture 30" descr="cog-icon-2-48x4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47343" y="2389188"/>
                <a:ext cx="336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Line 216"/>
              <p:cNvSpPr>
                <a:spLocks noChangeShapeType="1"/>
              </p:cNvSpPr>
              <p:nvPr/>
            </p:nvSpPr>
            <p:spPr bwMode="auto">
              <a:xfrm>
                <a:off x="1002371" y="1925433"/>
                <a:ext cx="785829" cy="11114"/>
              </a:xfrm>
              <a:prstGeom prst="line">
                <a:avLst/>
              </a:prstGeom>
              <a:noFill/>
              <a:ln w="19050">
                <a:solidFill>
                  <a:schemeClr val="accent2"/>
                </a:solidFill>
                <a:round/>
                <a:headEnd type="arrow" w="med" len="me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fontAlgn="base">
                  <a:spcBef>
                    <a:spcPct val="30000"/>
                  </a:spcBef>
                  <a:spcAft>
                    <a:spcPct val="0"/>
                  </a:spcAft>
                  <a:buClr>
                    <a:srgbClr val="FFFFFF"/>
                  </a:buClr>
                  <a:defRPr/>
                </a:pPr>
                <a:endParaRPr lang="en-US" sz="1600">
                  <a:solidFill>
                    <a:srgbClr val="000000"/>
                  </a:solidFill>
                  <a:latin typeface="Arial" charset="0"/>
                  <a:ea typeface="ＭＳ Ｐゴシック" charset="0"/>
                  <a:cs typeface="Arial" charset="0"/>
                </a:endParaRPr>
              </a:p>
            </p:txBody>
          </p:sp>
          <p:sp>
            <p:nvSpPr>
              <p:cNvPr id="102" name="Line 220"/>
              <p:cNvSpPr>
                <a:spLocks noChangeShapeType="1"/>
              </p:cNvSpPr>
              <p:nvPr/>
            </p:nvSpPr>
            <p:spPr bwMode="auto">
              <a:xfrm flipV="1">
                <a:off x="4828329" y="3365516"/>
                <a:ext cx="457210" cy="0"/>
              </a:xfrm>
              <a:prstGeom prst="line">
                <a:avLst/>
              </a:prstGeom>
              <a:noFill/>
              <a:ln w="19050">
                <a:solidFill>
                  <a:schemeClr val="accent2"/>
                </a:solidFill>
                <a:round/>
                <a:headEnd type="arrow" w="med" len="me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fontAlgn="base">
                  <a:spcBef>
                    <a:spcPct val="30000"/>
                  </a:spcBef>
                  <a:spcAft>
                    <a:spcPct val="0"/>
                  </a:spcAft>
                  <a:buClr>
                    <a:srgbClr val="FFFFFF"/>
                  </a:buClr>
                  <a:defRPr/>
                </a:pPr>
                <a:endParaRPr lang="en-US" sz="1600">
                  <a:solidFill>
                    <a:srgbClr val="000000"/>
                  </a:solidFill>
                  <a:latin typeface="Arial" charset="0"/>
                  <a:ea typeface="ＭＳ Ｐゴシック" charset="0"/>
                  <a:cs typeface="Arial" charset="0"/>
                </a:endParaRPr>
              </a:p>
            </p:txBody>
          </p:sp>
          <p:pic>
            <p:nvPicPr>
              <p:cNvPr id="103" name="Picture 13" descr="Stream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3178" y="1403509"/>
                <a:ext cx="395540" cy="393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 name="Line 218"/>
              <p:cNvSpPr>
                <a:spLocks noChangeShapeType="1"/>
              </p:cNvSpPr>
              <p:nvPr/>
            </p:nvSpPr>
            <p:spPr bwMode="auto">
              <a:xfrm flipV="1">
                <a:off x="1386554" y="3864067"/>
                <a:ext cx="727091" cy="0"/>
              </a:xfrm>
              <a:prstGeom prst="line">
                <a:avLst/>
              </a:prstGeom>
              <a:noFill/>
              <a:ln w="19050">
                <a:solidFill>
                  <a:schemeClr val="accent2"/>
                </a:solidFill>
                <a:round/>
                <a:headEnd type="arrow" w="med" len="me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fontAlgn="base">
                  <a:spcBef>
                    <a:spcPct val="30000"/>
                  </a:spcBef>
                  <a:spcAft>
                    <a:spcPct val="0"/>
                  </a:spcAft>
                  <a:buClr>
                    <a:srgbClr val="FFFFFF"/>
                  </a:buClr>
                  <a:defRPr/>
                </a:pPr>
                <a:endParaRPr lang="en-US" sz="1600">
                  <a:solidFill>
                    <a:srgbClr val="000000"/>
                  </a:solidFill>
                  <a:latin typeface="Arial" charset="0"/>
                  <a:ea typeface="ＭＳ Ｐゴシック" charset="0"/>
                  <a:cs typeface="Arial" charset="0"/>
                </a:endParaRPr>
              </a:p>
            </p:txBody>
          </p:sp>
          <p:sp>
            <p:nvSpPr>
              <p:cNvPr id="105" name="Rectangle 159"/>
              <p:cNvSpPr>
                <a:spLocks noChangeArrowheads="1"/>
              </p:cNvSpPr>
              <p:nvPr/>
            </p:nvSpPr>
            <p:spPr bwMode="auto">
              <a:xfrm>
                <a:off x="2637493" y="1503093"/>
                <a:ext cx="1652751" cy="24318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square">
                <a:spAutoFit/>
              </a:bodyPr>
              <a:lstStyle/>
              <a:p>
                <a:pPr algn="ctr" fontAlgn="base">
                  <a:lnSpc>
                    <a:spcPct val="70000"/>
                  </a:lnSpc>
                  <a:spcBef>
                    <a:spcPct val="30000"/>
                  </a:spcBef>
                  <a:spcAft>
                    <a:spcPct val="0"/>
                  </a:spcAft>
                  <a:buClr>
                    <a:srgbClr val="FFFFFF"/>
                  </a:buClr>
                  <a:defRPr/>
                </a:pPr>
                <a:r>
                  <a:rPr lang="en-US" sz="1400" b="1" dirty="0">
                    <a:solidFill>
                      <a:srgbClr val="000600"/>
                    </a:solidFill>
                    <a:latin typeface="Calibri" charset="0"/>
                    <a:ea typeface="ＭＳ Ｐゴシック" charset="0"/>
                    <a:cs typeface="Arial" charset="0"/>
                  </a:rPr>
                  <a:t>Streaming Data</a:t>
                </a:r>
              </a:p>
            </p:txBody>
          </p:sp>
          <p:grpSp>
            <p:nvGrpSpPr>
              <p:cNvPr id="106" name="Group 358405"/>
              <p:cNvGrpSpPr>
                <a:grpSpLocks/>
              </p:cNvGrpSpPr>
              <p:nvPr/>
            </p:nvGrpSpPr>
            <p:grpSpPr bwMode="auto">
              <a:xfrm>
                <a:off x="467371" y="1206185"/>
                <a:ext cx="977908" cy="4995040"/>
                <a:chOff x="467371" y="1206185"/>
                <a:chExt cx="977908" cy="4995040"/>
              </a:xfrm>
            </p:grpSpPr>
            <p:pic>
              <p:nvPicPr>
                <p:cNvPr id="107"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0234" y="5172525"/>
                  <a:ext cx="398462"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 name="Rectangle 229"/>
                <p:cNvSpPr>
                  <a:spLocks noChangeArrowheads="1"/>
                </p:cNvSpPr>
                <p:nvPr/>
              </p:nvSpPr>
              <p:spPr bwMode="auto">
                <a:xfrm rot="5400000">
                  <a:off x="689915" y="3727740"/>
                  <a:ext cx="1202943" cy="307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100">
                      <a:solidFill>
                        <a:schemeClr val="tx1"/>
                      </a:solidFill>
                      <a:latin typeface="Arial" panose="020B0604020202020204" pitchFamily="34" charset="0"/>
                      <a:cs typeface="Arial" panose="020B0604020202020204" pitchFamily="34" charset="0"/>
                    </a:defRPr>
                  </a:lvl1pPr>
                  <a:lvl2pPr marL="742950" indent="-285750" eaLnBrk="0" hangingPunct="0">
                    <a:defRPr sz="1100">
                      <a:solidFill>
                        <a:schemeClr val="tx1"/>
                      </a:solidFill>
                      <a:latin typeface="Arial" panose="020B0604020202020204" pitchFamily="34" charset="0"/>
                      <a:cs typeface="Arial" panose="020B0604020202020204" pitchFamily="34" charset="0"/>
                    </a:defRPr>
                  </a:lvl2pPr>
                  <a:lvl3pPr marL="1143000" indent="-228600" eaLnBrk="0" hangingPunct="0">
                    <a:defRPr sz="1100">
                      <a:solidFill>
                        <a:schemeClr val="tx1"/>
                      </a:solidFill>
                      <a:latin typeface="Arial" panose="020B0604020202020204" pitchFamily="34" charset="0"/>
                      <a:cs typeface="Arial" panose="020B0604020202020204" pitchFamily="34" charset="0"/>
                    </a:defRPr>
                  </a:lvl3pPr>
                  <a:lvl4pPr marL="1600200" indent="-228600" eaLnBrk="0" hangingPunct="0">
                    <a:defRPr sz="1100">
                      <a:solidFill>
                        <a:schemeClr val="tx1"/>
                      </a:solidFill>
                      <a:latin typeface="Arial" panose="020B0604020202020204" pitchFamily="34" charset="0"/>
                      <a:cs typeface="Arial" panose="020B0604020202020204" pitchFamily="34" charset="0"/>
                    </a:defRPr>
                  </a:lvl4pPr>
                  <a:lvl5pPr marL="2057400" indent="-228600" eaLnBrk="0" hangingPunct="0">
                    <a:defRPr sz="11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9pPr>
                </a:lstStyle>
                <a:p>
                  <a:pPr eaLnBrk="1" fontAlgn="base" hangingPunct="1">
                    <a:spcBef>
                      <a:spcPct val="30000"/>
                    </a:spcBef>
                    <a:spcAft>
                      <a:spcPct val="0"/>
                    </a:spcAft>
                    <a:buClr>
                      <a:srgbClr val="FFFFFF"/>
                    </a:buClr>
                  </a:pPr>
                  <a:r>
                    <a:rPr lang="en-US" altLang="en-US" sz="1400" b="1" dirty="0">
                      <a:solidFill>
                        <a:srgbClr val="000000"/>
                      </a:solidFill>
                      <a:ea typeface="ＭＳ Ｐゴシック" panose="020B0600070205080204" pitchFamily="34" charset="-128"/>
                    </a:rPr>
                    <a:t>Connectors</a:t>
                  </a:r>
                  <a:endParaRPr lang="en-US" altLang="en-US" sz="1400" dirty="0">
                    <a:solidFill>
                      <a:srgbClr val="000000"/>
                    </a:solidFill>
                    <a:ea typeface="ＭＳ Ｐゴシック" panose="020B0600070205080204" pitchFamily="34" charset="-128"/>
                  </a:endParaRPr>
                </a:p>
              </p:txBody>
            </p:sp>
            <p:pic>
              <p:nvPicPr>
                <p:cNvPr id="109" name="Picture 27"/>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67371" y="2430912"/>
                  <a:ext cx="5175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 name="Picture 20"/>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16584" y="3183387"/>
                  <a:ext cx="390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Picture 23"/>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19759" y="1814962"/>
                  <a:ext cx="377825"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Picture 5" descr="C:\Users\massons\Pictures\Clip Art\Facebook.jpg"/>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6584" y="3866012"/>
                  <a:ext cx="40322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 name="Picture 6" descr="C:\Users\massons\Pictures\Clip Art\Twitter.jpg"/>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2296" y="5785300"/>
                  <a:ext cx="417513"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4046" y="4507362"/>
                  <a:ext cx="403225"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 name="Picture 13" descr="warehous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17597" y="1206185"/>
                  <a:ext cx="485348" cy="532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 name="Group 7"/>
            <p:cNvGrpSpPr>
              <a:grpSpLocks/>
            </p:cNvGrpSpPr>
            <p:nvPr/>
          </p:nvGrpSpPr>
          <p:grpSpPr bwMode="auto">
            <a:xfrm>
              <a:off x="6438900" y="1230313"/>
              <a:ext cx="1939925" cy="4159250"/>
              <a:chOff x="6439681" y="1230453"/>
              <a:chExt cx="1939620" cy="4159110"/>
            </a:xfrm>
          </p:grpSpPr>
          <p:sp>
            <p:nvSpPr>
              <p:cNvPr id="54" name="Rectangle 247"/>
              <p:cNvSpPr>
                <a:spLocks noChangeArrowheads="1"/>
              </p:cNvSpPr>
              <p:nvPr/>
            </p:nvSpPr>
            <p:spPr bwMode="auto">
              <a:xfrm>
                <a:off x="6930142" y="3546537"/>
                <a:ext cx="350782" cy="296853"/>
              </a:xfrm>
              <a:prstGeom prst="rect">
                <a:avLst/>
              </a:prstGeom>
              <a:solidFill>
                <a:schemeClr val="bg1"/>
              </a:solidFill>
              <a:ln w="9525">
                <a:solidFill>
                  <a:schemeClr val="bg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fontAlgn="base">
                  <a:spcBef>
                    <a:spcPct val="30000"/>
                  </a:spcBef>
                  <a:spcAft>
                    <a:spcPct val="0"/>
                  </a:spcAft>
                  <a:buClr>
                    <a:srgbClr val="FFFFFF"/>
                  </a:buClr>
                  <a:defRPr/>
                </a:pPr>
                <a:endParaRPr lang="en-US" sz="1600">
                  <a:solidFill>
                    <a:srgbClr val="000000"/>
                  </a:solidFill>
                  <a:latin typeface="Arial" charset="0"/>
                  <a:ea typeface="ＭＳ Ｐゴシック" charset="0"/>
                  <a:cs typeface="Arial" charset="0"/>
                </a:endParaRPr>
              </a:p>
            </p:txBody>
          </p:sp>
          <p:sp>
            <p:nvSpPr>
              <p:cNvPr id="55" name="Rectangle 248"/>
              <p:cNvSpPr>
                <a:spLocks noChangeArrowheads="1"/>
              </p:cNvSpPr>
              <p:nvPr/>
            </p:nvSpPr>
            <p:spPr bwMode="auto">
              <a:xfrm>
                <a:off x="6930142" y="3173488"/>
                <a:ext cx="350782" cy="296852"/>
              </a:xfrm>
              <a:prstGeom prst="rect">
                <a:avLst/>
              </a:prstGeom>
              <a:solidFill>
                <a:schemeClr val="bg1"/>
              </a:solidFill>
              <a:ln w="9525">
                <a:solidFill>
                  <a:schemeClr val="bg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fontAlgn="base">
                  <a:spcBef>
                    <a:spcPct val="30000"/>
                  </a:spcBef>
                  <a:spcAft>
                    <a:spcPct val="0"/>
                  </a:spcAft>
                  <a:buClr>
                    <a:srgbClr val="FFFFFF"/>
                  </a:buClr>
                  <a:defRPr/>
                </a:pPr>
                <a:endParaRPr lang="en-US" sz="1600">
                  <a:solidFill>
                    <a:srgbClr val="000000"/>
                  </a:solidFill>
                  <a:latin typeface="Arial" charset="0"/>
                  <a:ea typeface="ＭＳ Ｐゴシック" charset="0"/>
                  <a:cs typeface="Arial" charset="0"/>
                </a:endParaRPr>
              </a:p>
            </p:txBody>
          </p:sp>
          <p:sp>
            <p:nvSpPr>
              <p:cNvPr id="56" name="Rectangle 249"/>
              <p:cNvSpPr>
                <a:spLocks noChangeArrowheads="1"/>
              </p:cNvSpPr>
              <p:nvPr/>
            </p:nvSpPr>
            <p:spPr bwMode="auto">
              <a:xfrm>
                <a:off x="6930142" y="2144822"/>
                <a:ext cx="350782" cy="296852"/>
              </a:xfrm>
              <a:prstGeom prst="rect">
                <a:avLst/>
              </a:prstGeom>
              <a:solidFill>
                <a:schemeClr val="bg1"/>
              </a:solidFill>
              <a:ln w="9525">
                <a:solidFill>
                  <a:schemeClr val="bg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fontAlgn="base">
                  <a:spcBef>
                    <a:spcPct val="30000"/>
                  </a:spcBef>
                  <a:spcAft>
                    <a:spcPct val="0"/>
                  </a:spcAft>
                  <a:buClr>
                    <a:srgbClr val="FFFFFF"/>
                  </a:buClr>
                  <a:defRPr/>
                </a:pPr>
                <a:endParaRPr lang="en-US" sz="1600">
                  <a:solidFill>
                    <a:srgbClr val="000000"/>
                  </a:solidFill>
                  <a:latin typeface="Arial" charset="0"/>
                  <a:ea typeface="ＭＳ Ｐゴシック" charset="0"/>
                  <a:cs typeface="Arial" charset="0"/>
                </a:endParaRPr>
              </a:p>
            </p:txBody>
          </p:sp>
          <p:sp>
            <p:nvSpPr>
              <p:cNvPr id="57" name="Rectangle 7"/>
              <p:cNvSpPr>
                <a:spLocks noChangeArrowheads="1"/>
              </p:cNvSpPr>
              <p:nvPr/>
            </p:nvSpPr>
            <p:spPr bwMode="auto">
              <a:xfrm>
                <a:off x="6774591" y="1673350"/>
                <a:ext cx="1582488" cy="3716213"/>
              </a:xfrm>
              <a:prstGeom prst="rect">
                <a:avLst/>
              </a:prstGeom>
              <a:solidFill>
                <a:srgbClr val="EBEFF1"/>
              </a:solidFill>
              <a:ln w="19050">
                <a:solidFill>
                  <a:schemeClr val="bg2">
                    <a:alpha val="67058"/>
                  </a:schemeClr>
                </a:solidFill>
                <a:miter lim="800000"/>
                <a:headEnd/>
                <a:tailEnd/>
              </a:ln>
              <a:effectLst>
                <a:outerShdw blurRad="63500" dist="50800" dir="2700000" algn="tl" rotWithShape="0">
                  <a:srgbClr val="000000">
                    <a:alpha val="29999"/>
                  </a:srgbClr>
                </a:outerShdw>
              </a:effectLst>
            </p:spPr>
            <p:txBody>
              <a:bodyPr lIns="92075" tIns="46038" rIns="92075" bIns="46038"/>
              <a:lstStyle/>
              <a:p>
                <a:pPr defTabSz="457200" fontAlgn="base">
                  <a:spcBef>
                    <a:spcPct val="50000"/>
                  </a:spcBef>
                  <a:spcAft>
                    <a:spcPct val="0"/>
                  </a:spcAft>
                  <a:buClr>
                    <a:srgbClr val="FFFFFF"/>
                  </a:buClr>
                  <a:defRPr/>
                </a:pPr>
                <a:endParaRPr lang="en-US" sz="1400">
                  <a:solidFill>
                    <a:srgbClr val="000000"/>
                  </a:solidFill>
                  <a:latin typeface="Arial" charset="0"/>
                  <a:ea typeface="ＭＳ Ｐゴシック" charset="0"/>
                  <a:cs typeface="Arial" charset="0"/>
                </a:endParaRPr>
              </a:p>
            </p:txBody>
          </p:sp>
          <p:sp>
            <p:nvSpPr>
              <p:cNvPr id="58" name="Rectangle 7"/>
              <p:cNvSpPr>
                <a:spLocks noChangeArrowheads="1"/>
              </p:cNvSpPr>
              <p:nvPr/>
            </p:nvSpPr>
            <p:spPr bwMode="auto">
              <a:xfrm flipH="1">
                <a:off x="6874588" y="1841619"/>
                <a:ext cx="1330116" cy="966755"/>
              </a:xfrm>
              <a:prstGeom prst="rect">
                <a:avLst/>
              </a:prstGeom>
              <a:solidFill>
                <a:srgbClr val="EBEFF1"/>
              </a:solidFill>
              <a:ln w="19050">
                <a:solidFill>
                  <a:schemeClr val="bg2">
                    <a:alpha val="67058"/>
                  </a:schemeClr>
                </a:solidFill>
                <a:miter lim="800000"/>
                <a:headEnd/>
                <a:tailEnd/>
              </a:ln>
              <a:effectLst>
                <a:outerShdw blurRad="63500" dist="50800" dir="2700000" algn="tl" rotWithShape="0">
                  <a:srgbClr val="000000">
                    <a:alpha val="29999"/>
                  </a:srgbClr>
                </a:outerShdw>
              </a:effectLst>
            </p:spPr>
            <p:txBody>
              <a:bodyPr lIns="92075" tIns="46038" rIns="92075" bIns="46038"/>
              <a:lstStyle/>
              <a:p>
                <a:pPr defTabSz="457200" fontAlgn="base">
                  <a:spcBef>
                    <a:spcPct val="50000"/>
                  </a:spcBef>
                  <a:spcAft>
                    <a:spcPct val="0"/>
                  </a:spcAft>
                  <a:buClr>
                    <a:srgbClr val="FFFFFF"/>
                  </a:buClr>
                  <a:defRPr/>
                </a:pPr>
                <a:endParaRPr lang="en-US" sz="1400">
                  <a:solidFill>
                    <a:srgbClr val="000000"/>
                  </a:solidFill>
                  <a:latin typeface="Arial" charset="0"/>
                  <a:ea typeface="ＭＳ Ｐゴシック" charset="0"/>
                  <a:cs typeface="Arial" charset="0"/>
                </a:endParaRPr>
              </a:p>
            </p:txBody>
          </p:sp>
          <p:sp>
            <p:nvSpPr>
              <p:cNvPr id="59" name="Rectangle 7"/>
              <p:cNvSpPr>
                <a:spLocks noChangeArrowheads="1"/>
              </p:cNvSpPr>
              <p:nvPr/>
            </p:nvSpPr>
            <p:spPr bwMode="auto">
              <a:xfrm flipH="1">
                <a:off x="6874588" y="3006805"/>
                <a:ext cx="1330116" cy="966755"/>
              </a:xfrm>
              <a:prstGeom prst="rect">
                <a:avLst/>
              </a:prstGeom>
              <a:solidFill>
                <a:srgbClr val="EBEFF1"/>
              </a:solidFill>
              <a:ln w="19050">
                <a:solidFill>
                  <a:schemeClr val="bg2">
                    <a:alpha val="67058"/>
                  </a:schemeClr>
                </a:solidFill>
                <a:miter lim="800000"/>
                <a:headEnd/>
                <a:tailEnd/>
              </a:ln>
              <a:effectLst>
                <a:outerShdw blurRad="63500" dist="50800" dir="2700000" algn="tl" rotWithShape="0">
                  <a:srgbClr val="000000">
                    <a:alpha val="29999"/>
                  </a:srgbClr>
                </a:outerShdw>
              </a:effectLst>
            </p:spPr>
            <p:txBody>
              <a:bodyPr lIns="92075" tIns="46038" rIns="92075" bIns="46038"/>
              <a:lstStyle/>
              <a:p>
                <a:pPr defTabSz="457200" fontAlgn="base">
                  <a:spcBef>
                    <a:spcPct val="50000"/>
                  </a:spcBef>
                  <a:spcAft>
                    <a:spcPct val="0"/>
                  </a:spcAft>
                  <a:buClr>
                    <a:srgbClr val="FFFFFF"/>
                  </a:buClr>
                  <a:defRPr/>
                </a:pPr>
                <a:endParaRPr lang="en-US" sz="1400">
                  <a:solidFill>
                    <a:srgbClr val="000000"/>
                  </a:solidFill>
                  <a:latin typeface="Arial" charset="0"/>
                  <a:ea typeface="ＭＳ Ｐゴシック" charset="0"/>
                  <a:cs typeface="Arial" charset="0"/>
                </a:endParaRPr>
              </a:p>
            </p:txBody>
          </p:sp>
          <p:sp>
            <p:nvSpPr>
              <p:cNvPr id="60" name="Rectangle 159"/>
              <p:cNvSpPr>
                <a:spLocks noChangeArrowheads="1"/>
              </p:cNvSpPr>
              <p:nvPr/>
            </p:nvSpPr>
            <p:spPr bwMode="auto">
              <a:xfrm>
                <a:off x="6982521" y="2427388"/>
                <a:ext cx="1077744" cy="38214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spAutoFit/>
              </a:bodyPr>
              <a:lstStyle/>
              <a:p>
                <a:pPr algn="ctr" fontAlgn="base">
                  <a:lnSpc>
                    <a:spcPct val="70000"/>
                  </a:lnSpc>
                  <a:spcBef>
                    <a:spcPct val="30000"/>
                  </a:spcBef>
                  <a:spcAft>
                    <a:spcPct val="0"/>
                  </a:spcAft>
                  <a:buClr>
                    <a:srgbClr val="FFFFFF"/>
                  </a:buClr>
                  <a:defRPr/>
                </a:pPr>
                <a:r>
                  <a:rPr lang="en-US" sz="1400" b="1" dirty="0">
                    <a:solidFill>
                      <a:srgbClr val="000600"/>
                    </a:solidFill>
                    <a:latin typeface="Calibri" charset="0"/>
                    <a:ea typeface="ＭＳ Ｐゴシック" charset="0"/>
                    <a:cs typeface="Arial" charset="0"/>
                  </a:rPr>
                  <a:t>BI &amp; Reporting</a:t>
                </a:r>
              </a:p>
            </p:txBody>
          </p:sp>
          <p:sp>
            <p:nvSpPr>
              <p:cNvPr id="61" name="Rectangle 182"/>
              <p:cNvSpPr>
                <a:spLocks noChangeArrowheads="1"/>
              </p:cNvSpPr>
              <p:nvPr/>
            </p:nvSpPr>
            <p:spPr bwMode="auto">
              <a:xfrm>
                <a:off x="7033313" y="3584636"/>
                <a:ext cx="988858" cy="44333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spAutoFit/>
              </a:bodyPr>
              <a:lstStyle/>
              <a:p>
                <a:pPr algn="ctr" fontAlgn="base">
                  <a:lnSpc>
                    <a:spcPct val="70000"/>
                  </a:lnSpc>
                  <a:spcBef>
                    <a:spcPct val="30000"/>
                  </a:spcBef>
                  <a:spcAft>
                    <a:spcPct val="0"/>
                  </a:spcAft>
                  <a:buClr>
                    <a:srgbClr val="FFFFFF"/>
                  </a:buClr>
                  <a:defRPr/>
                </a:pPr>
                <a:r>
                  <a:rPr lang="en-US" sz="1400" b="1" dirty="0">
                    <a:solidFill>
                      <a:srgbClr val="000600"/>
                    </a:solidFill>
                    <a:latin typeface="Calibri" charset="0"/>
                    <a:ea typeface="ＭＳ Ｐゴシック" charset="0"/>
                    <a:cs typeface="Arial" charset="0"/>
                  </a:rPr>
                  <a:t>Predictive</a:t>
                </a:r>
              </a:p>
              <a:p>
                <a:pPr algn="ctr" fontAlgn="base">
                  <a:lnSpc>
                    <a:spcPct val="70000"/>
                  </a:lnSpc>
                  <a:spcBef>
                    <a:spcPct val="30000"/>
                  </a:spcBef>
                  <a:spcAft>
                    <a:spcPct val="0"/>
                  </a:spcAft>
                  <a:buClr>
                    <a:srgbClr val="FFFFFF"/>
                  </a:buClr>
                  <a:defRPr/>
                </a:pPr>
                <a:r>
                  <a:rPr lang="en-US" sz="1400" b="1" dirty="0">
                    <a:solidFill>
                      <a:srgbClr val="000600"/>
                    </a:solidFill>
                    <a:latin typeface="Calibri" charset="0"/>
                    <a:ea typeface="ＭＳ Ｐゴシック" charset="0"/>
                    <a:cs typeface="Arial" charset="0"/>
                  </a:rPr>
                  <a:t>Analytics</a:t>
                </a:r>
              </a:p>
            </p:txBody>
          </p:sp>
          <p:sp>
            <p:nvSpPr>
              <p:cNvPr id="62" name="Rectangle 202"/>
              <p:cNvSpPr>
                <a:spLocks noChangeArrowheads="1"/>
              </p:cNvSpPr>
              <p:nvPr/>
            </p:nvSpPr>
            <p:spPr bwMode="auto">
              <a:xfrm>
                <a:off x="6637813" y="1230453"/>
                <a:ext cx="1741488" cy="413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100">
                    <a:solidFill>
                      <a:schemeClr val="tx1"/>
                    </a:solidFill>
                    <a:latin typeface="Arial" panose="020B0604020202020204" pitchFamily="34" charset="0"/>
                    <a:cs typeface="Arial" panose="020B0604020202020204" pitchFamily="34" charset="0"/>
                  </a:defRPr>
                </a:lvl1pPr>
                <a:lvl2pPr marL="742950" indent="-285750" eaLnBrk="0" hangingPunct="0">
                  <a:defRPr sz="1100">
                    <a:solidFill>
                      <a:schemeClr val="tx1"/>
                    </a:solidFill>
                    <a:latin typeface="Arial" panose="020B0604020202020204" pitchFamily="34" charset="0"/>
                    <a:cs typeface="Arial" panose="020B0604020202020204" pitchFamily="34" charset="0"/>
                  </a:defRPr>
                </a:lvl2pPr>
                <a:lvl3pPr marL="1143000" indent="-228600" eaLnBrk="0" hangingPunct="0">
                  <a:defRPr sz="1100">
                    <a:solidFill>
                      <a:schemeClr val="tx1"/>
                    </a:solidFill>
                    <a:latin typeface="Arial" panose="020B0604020202020204" pitchFamily="34" charset="0"/>
                    <a:cs typeface="Arial" panose="020B0604020202020204" pitchFamily="34" charset="0"/>
                  </a:defRPr>
                </a:lvl3pPr>
                <a:lvl4pPr marL="1600200" indent="-228600" eaLnBrk="0" hangingPunct="0">
                  <a:defRPr sz="1100">
                    <a:solidFill>
                      <a:schemeClr val="tx1"/>
                    </a:solidFill>
                    <a:latin typeface="Arial" panose="020B0604020202020204" pitchFamily="34" charset="0"/>
                    <a:cs typeface="Arial" panose="020B0604020202020204" pitchFamily="34" charset="0"/>
                  </a:defRPr>
                </a:lvl4pPr>
                <a:lvl5pPr marL="2057400" indent="-228600" eaLnBrk="0" hangingPunct="0">
                  <a:defRPr sz="11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9pPr>
              </a:lstStyle>
              <a:p>
                <a:pPr algn="ctr" eaLnBrk="1" fontAlgn="base" hangingPunct="1">
                  <a:lnSpc>
                    <a:spcPct val="80000"/>
                  </a:lnSpc>
                  <a:spcBef>
                    <a:spcPct val="30000"/>
                  </a:spcBef>
                  <a:spcAft>
                    <a:spcPct val="0"/>
                  </a:spcAft>
                  <a:buClr>
                    <a:srgbClr val="000600"/>
                  </a:buClr>
                  <a:buSzPct val="100000"/>
                </a:pPr>
                <a:r>
                  <a:rPr lang="en-US" altLang="en-US" sz="1400" b="1">
                    <a:solidFill>
                      <a:srgbClr val="000600"/>
                    </a:solidFill>
                    <a:ea typeface="ＭＳ Ｐゴシック" panose="020B0600070205080204" pitchFamily="34" charset="-128"/>
                  </a:rPr>
                  <a:t>Analytics and Reporting Zone</a:t>
                </a:r>
              </a:p>
            </p:txBody>
          </p:sp>
          <p:sp>
            <p:nvSpPr>
              <p:cNvPr id="63" name="Line 245"/>
              <p:cNvSpPr>
                <a:spLocks noChangeShapeType="1"/>
              </p:cNvSpPr>
              <p:nvPr/>
            </p:nvSpPr>
            <p:spPr bwMode="auto">
              <a:xfrm flipV="1">
                <a:off x="6439681" y="4075157"/>
                <a:ext cx="457128" cy="0"/>
              </a:xfrm>
              <a:prstGeom prst="line">
                <a:avLst/>
              </a:prstGeom>
              <a:noFill/>
              <a:ln w="19050">
                <a:solidFill>
                  <a:schemeClr val="accent2"/>
                </a:solidFill>
                <a:round/>
                <a:headEnd type="arrow" w="med" len="me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fontAlgn="base">
                  <a:spcBef>
                    <a:spcPct val="30000"/>
                  </a:spcBef>
                  <a:spcAft>
                    <a:spcPct val="0"/>
                  </a:spcAft>
                  <a:buClr>
                    <a:srgbClr val="FFFFFF"/>
                  </a:buClr>
                  <a:defRPr/>
                </a:pPr>
                <a:endParaRPr lang="en-US" sz="1600">
                  <a:solidFill>
                    <a:srgbClr val="000000"/>
                  </a:solidFill>
                  <a:latin typeface="Arial" charset="0"/>
                  <a:ea typeface="ＭＳ Ｐゴシック" charset="0"/>
                  <a:cs typeface="Arial" charset="0"/>
                </a:endParaRPr>
              </a:p>
            </p:txBody>
          </p:sp>
          <p:sp>
            <p:nvSpPr>
              <p:cNvPr id="64" name="Line 253"/>
              <p:cNvSpPr>
                <a:spLocks noChangeShapeType="1"/>
              </p:cNvSpPr>
              <p:nvPr/>
            </p:nvSpPr>
            <p:spPr bwMode="auto">
              <a:xfrm flipV="1">
                <a:off x="6439681" y="2917908"/>
                <a:ext cx="457128" cy="0"/>
              </a:xfrm>
              <a:prstGeom prst="line">
                <a:avLst/>
              </a:prstGeom>
              <a:noFill/>
              <a:ln w="19050">
                <a:solidFill>
                  <a:schemeClr val="accent2"/>
                </a:solidFill>
                <a:round/>
                <a:headEnd type="arrow" w="med" len="me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fontAlgn="base">
                  <a:spcBef>
                    <a:spcPct val="30000"/>
                  </a:spcBef>
                  <a:spcAft>
                    <a:spcPct val="0"/>
                  </a:spcAft>
                  <a:buClr>
                    <a:srgbClr val="FFFFFF"/>
                  </a:buClr>
                  <a:defRPr/>
                </a:pPr>
                <a:endParaRPr lang="en-US" sz="1600">
                  <a:solidFill>
                    <a:srgbClr val="000000"/>
                  </a:solidFill>
                  <a:latin typeface="Arial" charset="0"/>
                  <a:ea typeface="ＭＳ Ｐゴシック" charset="0"/>
                  <a:cs typeface="Arial" charset="0"/>
                </a:endParaRPr>
              </a:p>
            </p:txBody>
          </p:sp>
          <p:pic>
            <p:nvPicPr>
              <p:cNvPr id="65" name="Picture 37" descr="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201609" y="3112076"/>
                <a:ext cx="663006" cy="509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80" descr="monitori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280924" y="1911467"/>
                <a:ext cx="485699" cy="492108"/>
              </a:xfrm>
              <a:prstGeom prst="rect">
                <a:avLst/>
              </a:prstGeom>
              <a:noFill/>
              <a:ln>
                <a:noFill/>
              </a:ln>
              <a:effectLst>
                <a:outerShdw blurRad="50800" dist="38100" dir="2700000" algn="tl" rotWithShape="0">
                  <a:srgbClr val="80808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grpSp>
        <p:grpSp>
          <p:nvGrpSpPr>
            <p:cNvPr id="9" name="Group 8"/>
            <p:cNvGrpSpPr>
              <a:grpSpLocks/>
            </p:cNvGrpSpPr>
            <p:nvPr/>
          </p:nvGrpSpPr>
          <p:grpSpPr bwMode="auto">
            <a:xfrm>
              <a:off x="6873875" y="4060825"/>
              <a:ext cx="1439863" cy="1077913"/>
              <a:chOff x="6874656" y="4060825"/>
              <a:chExt cx="1439862" cy="1077913"/>
            </a:xfrm>
          </p:grpSpPr>
          <p:sp>
            <p:nvSpPr>
              <p:cNvPr id="50" name="Rectangle 7"/>
              <p:cNvSpPr>
                <a:spLocks noChangeArrowheads="1"/>
              </p:cNvSpPr>
              <p:nvPr/>
            </p:nvSpPr>
            <p:spPr bwMode="auto">
              <a:xfrm flipH="1">
                <a:off x="6874656" y="4171950"/>
                <a:ext cx="1330324" cy="966788"/>
              </a:xfrm>
              <a:prstGeom prst="rect">
                <a:avLst/>
              </a:prstGeom>
              <a:solidFill>
                <a:srgbClr val="EBEFF1"/>
              </a:solidFill>
              <a:ln w="19050">
                <a:solidFill>
                  <a:schemeClr val="bg2">
                    <a:alpha val="67058"/>
                  </a:schemeClr>
                </a:solidFill>
                <a:miter lim="800000"/>
                <a:headEnd/>
                <a:tailEnd/>
              </a:ln>
              <a:effectLst>
                <a:outerShdw blurRad="63500" dist="50800" dir="2700000" algn="tl" rotWithShape="0">
                  <a:srgbClr val="000000">
                    <a:alpha val="29999"/>
                  </a:srgbClr>
                </a:outerShdw>
              </a:effectLst>
            </p:spPr>
            <p:txBody>
              <a:bodyPr lIns="92075" tIns="46038" rIns="92075" bIns="46038"/>
              <a:lstStyle/>
              <a:p>
                <a:pPr defTabSz="457200" fontAlgn="base">
                  <a:spcBef>
                    <a:spcPct val="50000"/>
                  </a:spcBef>
                  <a:spcAft>
                    <a:spcPct val="0"/>
                  </a:spcAft>
                  <a:buClr>
                    <a:srgbClr val="FFFFFF"/>
                  </a:buClr>
                  <a:defRPr/>
                </a:pPr>
                <a:endParaRPr lang="en-US" sz="1400">
                  <a:solidFill>
                    <a:srgbClr val="000000"/>
                  </a:solidFill>
                  <a:latin typeface="Arial" charset="0"/>
                  <a:ea typeface="ＭＳ Ｐゴシック" charset="0"/>
                  <a:cs typeface="Arial" charset="0"/>
                </a:endParaRPr>
              </a:p>
            </p:txBody>
          </p:sp>
          <p:pic>
            <p:nvPicPr>
              <p:cNvPr id="51" name="Picture 56" descr="vivisimo_icon_48x4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946218" y="4060825"/>
                <a:ext cx="368300" cy="368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Rectangle 182"/>
              <p:cNvSpPr>
                <a:spLocks noChangeArrowheads="1"/>
              </p:cNvSpPr>
              <p:nvPr/>
            </p:nvSpPr>
            <p:spPr bwMode="auto">
              <a:xfrm>
                <a:off x="6896881" y="4724400"/>
                <a:ext cx="1260474" cy="38215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spAutoFit/>
              </a:bodyPr>
              <a:lstStyle/>
              <a:p>
                <a:pPr algn="ctr" fontAlgn="base">
                  <a:lnSpc>
                    <a:spcPct val="70000"/>
                  </a:lnSpc>
                  <a:spcBef>
                    <a:spcPct val="30000"/>
                  </a:spcBef>
                  <a:spcAft>
                    <a:spcPct val="0"/>
                  </a:spcAft>
                  <a:buClr>
                    <a:srgbClr val="FFFFFF"/>
                  </a:buClr>
                  <a:defRPr/>
                </a:pPr>
                <a:r>
                  <a:rPr lang="en-US" sz="1400" b="1" dirty="0">
                    <a:solidFill>
                      <a:srgbClr val="000600"/>
                    </a:solidFill>
                    <a:latin typeface="Calibri" charset="0"/>
                    <a:ea typeface="ＭＳ Ｐゴシック" charset="0"/>
                    <a:cs typeface="Arial" charset="0"/>
                  </a:rPr>
                  <a:t>Visualization &amp; Discovery</a:t>
                </a:r>
              </a:p>
            </p:txBody>
          </p:sp>
          <p:pic>
            <p:nvPicPr>
              <p:cNvPr id="53" name="Picture 52"/>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7219144" y="4230688"/>
                <a:ext cx="639762" cy="479425"/>
              </a:xfrm>
              <a:prstGeom prst="rect">
                <a:avLst/>
              </a:prstGeom>
              <a:noFill/>
              <a:ln>
                <a:noFill/>
              </a:ln>
              <a:effectLst>
                <a:outerShdw blurRad="50800" dist="38100" dir="2700000" algn="tl" rotWithShape="0">
                  <a:srgbClr val="80808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a:grpSpLocks/>
            </p:cNvGrpSpPr>
            <p:nvPr/>
          </p:nvGrpSpPr>
          <p:grpSpPr bwMode="auto">
            <a:xfrm>
              <a:off x="984250" y="3708400"/>
              <a:ext cx="5680075" cy="2767250"/>
              <a:chOff x="984896" y="3708400"/>
              <a:chExt cx="5680210" cy="2767167"/>
            </a:xfrm>
          </p:grpSpPr>
          <p:sp>
            <p:nvSpPr>
              <p:cNvPr id="11" name="Rectangle 26"/>
              <p:cNvSpPr>
                <a:spLocks noChangeArrowheads="1"/>
              </p:cNvSpPr>
              <p:nvPr/>
            </p:nvSpPr>
            <p:spPr bwMode="auto">
              <a:xfrm>
                <a:off x="1810416" y="3992555"/>
                <a:ext cx="3144913" cy="2098613"/>
              </a:xfrm>
              <a:prstGeom prst="rect">
                <a:avLst/>
              </a:prstGeom>
              <a:solidFill>
                <a:srgbClr val="FFFF99"/>
              </a:solidFill>
              <a:ln w="19050">
                <a:solidFill>
                  <a:srgbClr val="FFC000">
                    <a:alpha val="67058"/>
                  </a:srgbClr>
                </a:solidFill>
                <a:round/>
                <a:headEnd/>
                <a:tailEnd/>
              </a:ln>
              <a:effectLst>
                <a:outerShdw blurRad="76200" dist="50800" dir="2700000" algn="tl" rotWithShape="0">
                  <a:srgbClr val="808080">
                    <a:alpha val="29999"/>
                  </a:srgbClr>
                </a:outerShdw>
              </a:effectLst>
            </p:spPr>
            <p:txBody>
              <a:bodyPr lIns="92075" tIns="46038" rIns="92075" bIns="46038"/>
              <a:lstStyle/>
              <a:p>
                <a:pPr defTabSz="457200" fontAlgn="base">
                  <a:spcBef>
                    <a:spcPct val="50000"/>
                  </a:spcBef>
                  <a:spcAft>
                    <a:spcPct val="0"/>
                  </a:spcAft>
                  <a:buClr>
                    <a:srgbClr val="FFFFFF"/>
                  </a:buClr>
                  <a:defRPr/>
                </a:pPr>
                <a:endParaRPr lang="en-US" sz="1400">
                  <a:solidFill>
                    <a:srgbClr val="000000"/>
                  </a:solidFill>
                  <a:latin typeface="Arial" charset="0"/>
                  <a:ea typeface="ＭＳ Ｐゴシック" pitchFamily="34" charset="-128"/>
                  <a:cs typeface="Arial" charset="0"/>
                </a:endParaRPr>
              </a:p>
            </p:txBody>
          </p:sp>
          <p:sp>
            <p:nvSpPr>
              <p:cNvPr id="12" name="Rectangle 26"/>
              <p:cNvSpPr>
                <a:spLocks noChangeArrowheads="1"/>
              </p:cNvSpPr>
              <p:nvPr/>
            </p:nvSpPr>
            <p:spPr bwMode="auto">
              <a:xfrm>
                <a:off x="2591484" y="4433866"/>
                <a:ext cx="1163666" cy="942947"/>
              </a:xfrm>
              <a:prstGeom prst="rect">
                <a:avLst/>
              </a:prstGeom>
              <a:solidFill>
                <a:srgbClr val="FFFF99"/>
              </a:solidFill>
              <a:ln w="19050">
                <a:solidFill>
                  <a:srgbClr val="FFC000">
                    <a:alpha val="67058"/>
                  </a:srgbClr>
                </a:solidFill>
                <a:round/>
                <a:headEnd/>
                <a:tailEnd/>
              </a:ln>
              <a:effectLst>
                <a:outerShdw blurRad="76200" dist="50800" dir="2700000" algn="tl" rotWithShape="0">
                  <a:srgbClr val="808080">
                    <a:alpha val="29999"/>
                  </a:srgbClr>
                </a:outerShdw>
              </a:effectLst>
            </p:spPr>
            <p:txBody>
              <a:bodyPr lIns="92075" tIns="46038" rIns="92075" bIns="46038"/>
              <a:lstStyle/>
              <a:p>
                <a:pPr defTabSz="457200" fontAlgn="base">
                  <a:spcBef>
                    <a:spcPct val="50000"/>
                  </a:spcBef>
                  <a:spcAft>
                    <a:spcPct val="0"/>
                  </a:spcAft>
                  <a:buClr>
                    <a:srgbClr val="FFFFFF"/>
                  </a:buClr>
                  <a:defRPr/>
                </a:pPr>
                <a:endParaRPr lang="en-US" sz="1400">
                  <a:solidFill>
                    <a:srgbClr val="000000"/>
                  </a:solidFill>
                  <a:latin typeface="Arial" charset="0"/>
                  <a:ea typeface="ＭＳ Ｐゴシック" pitchFamily="34" charset="-128"/>
                  <a:cs typeface="Arial" charset="0"/>
                </a:endParaRPr>
              </a:p>
            </p:txBody>
          </p:sp>
          <p:sp>
            <p:nvSpPr>
              <p:cNvPr id="13" name="Rectangle 26"/>
              <p:cNvSpPr>
                <a:spLocks noChangeArrowheads="1"/>
              </p:cNvSpPr>
              <p:nvPr/>
            </p:nvSpPr>
            <p:spPr bwMode="auto">
              <a:xfrm>
                <a:off x="3948829" y="4508476"/>
                <a:ext cx="916009" cy="809601"/>
              </a:xfrm>
              <a:prstGeom prst="rect">
                <a:avLst/>
              </a:prstGeom>
              <a:solidFill>
                <a:srgbClr val="FFFF99"/>
              </a:solidFill>
              <a:ln w="19050">
                <a:solidFill>
                  <a:srgbClr val="FFC000">
                    <a:alpha val="67058"/>
                  </a:srgbClr>
                </a:solidFill>
                <a:round/>
                <a:headEnd/>
                <a:tailEnd/>
              </a:ln>
              <a:effectLst>
                <a:outerShdw blurRad="76200" dist="50800" dir="2700000" algn="tl" rotWithShape="0">
                  <a:srgbClr val="808080">
                    <a:alpha val="29999"/>
                  </a:srgbClr>
                </a:outerShdw>
              </a:effectLst>
            </p:spPr>
            <p:txBody>
              <a:bodyPr lIns="92075" tIns="46038" rIns="92075" bIns="46038"/>
              <a:lstStyle/>
              <a:p>
                <a:pPr defTabSz="457200" fontAlgn="base">
                  <a:spcBef>
                    <a:spcPct val="50000"/>
                  </a:spcBef>
                  <a:spcAft>
                    <a:spcPct val="0"/>
                  </a:spcAft>
                  <a:buClr>
                    <a:srgbClr val="FFFFFF"/>
                  </a:buClr>
                  <a:defRPr/>
                </a:pPr>
                <a:endParaRPr lang="en-US" sz="1400">
                  <a:solidFill>
                    <a:srgbClr val="000000"/>
                  </a:solidFill>
                  <a:latin typeface="Arial" charset="0"/>
                  <a:ea typeface="ＭＳ Ｐゴシック" pitchFamily="34" charset="-128"/>
                  <a:cs typeface="Arial" charset="0"/>
                </a:endParaRPr>
              </a:p>
            </p:txBody>
          </p:sp>
          <p:sp>
            <p:nvSpPr>
              <p:cNvPr id="14" name="Rectangle 26"/>
              <p:cNvSpPr>
                <a:spLocks noChangeArrowheads="1"/>
              </p:cNvSpPr>
              <p:nvPr/>
            </p:nvSpPr>
            <p:spPr bwMode="auto">
              <a:xfrm>
                <a:off x="1877092" y="4254484"/>
                <a:ext cx="344496" cy="415913"/>
              </a:xfrm>
              <a:prstGeom prst="rect">
                <a:avLst/>
              </a:prstGeom>
              <a:solidFill>
                <a:srgbClr val="FFFF99"/>
              </a:solidFill>
              <a:ln w="19050">
                <a:solidFill>
                  <a:srgbClr val="FFC000">
                    <a:alpha val="67058"/>
                  </a:srgbClr>
                </a:solidFill>
                <a:round/>
                <a:headEnd/>
                <a:tailEnd/>
              </a:ln>
              <a:effectLst>
                <a:outerShdw blurRad="76200" dist="50800" dir="2700000" algn="tl" rotWithShape="0">
                  <a:srgbClr val="808080">
                    <a:alpha val="29999"/>
                  </a:srgbClr>
                </a:outerShdw>
              </a:effectLst>
            </p:spPr>
            <p:txBody>
              <a:bodyPr lIns="92075" tIns="46038" rIns="92075" bIns="46038"/>
              <a:lstStyle/>
              <a:p>
                <a:pPr defTabSz="457200" fontAlgn="base">
                  <a:spcBef>
                    <a:spcPct val="50000"/>
                  </a:spcBef>
                  <a:spcAft>
                    <a:spcPct val="0"/>
                  </a:spcAft>
                  <a:buClr>
                    <a:srgbClr val="FFFFFF"/>
                  </a:buClr>
                  <a:defRPr/>
                </a:pPr>
                <a:endParaRPr lang="en-US" sz="1400">
                  <a:solidFill>
                    <a:srgbClr val="000000"/>
                  </a:solidFill>
                  <a:latin typeface="Arial" charset="0"/>
                  <a:ea typeface="ＭＳ Ｐゴシック" pitchFamily="34" charset="-128"/>
                  <a:cs typeface="Arial" charset="0"/>
                </a:endParaRPr>
              </a:p>
            </p:txBody>
          </p:sp>
          <p:sp>
            <p:nvSpPr>
              <p:cNvPr id="15" name="Rectangle 26"/>
              <p:cNvSpPr>
                <a:spLocks noChangeArrowheads="1"/>
              </p:cNvSpPr>
              <p:nvPr/>
            </p:nvSpPr>
            <p:spPr bwMode="auto">
              <a:xfrm>
                <a:off x="1877092" y="4824380"/>
                <a:ext cx="344496" cy="415913"/>
              </a:xfrm>
              <a:prstGeom prst="rect">
                <a:avLst/>
              </a:prstGeom>
              <a:solidFill>
                <a:srgbClr val="FFFF99"/>
              </a:solidFill>
              <a:ln w="19050">
                <a:solidFill>
                  <a:srgbClr val="FFC000">
                    <a:alpha val="67058"/>
                  </a:srgbClr>
                </a:solidFill>
                <a:round/>
                <a:headEnd/>
                <a:tailEnd/>
              </a:ln>
              <a:effectLst>
                <a:outerShdw blurRad="76200" dist="50800" dir="2700000" algn="tl" rotWithShape="0">
                  <a:srgbClr val="808080">
                    <a:alpha val="29999"/>
                  </a:srgbClr>
                </a:outerShdw>
              </a:effectLst>
            </p:spPr>
            <p:txBody>
              <a:bodyPr lIns="92075" tIns="46038" rIns="92075" bIns="46038"/>
              <a:lstStyle/>
              <a:p>
                <a:pPr defTabSz="457200" fontAlgn="base">
                  <a:spcBef>
                    <a:spcPct val="50000"/>
                  </a:spcBef>
                  <a:spcAft>
                    <a:spcPct val="0"/>
                  </a:spcAft>
                  <a:buClr>
                    <a:srgbClr val="FFFFFF"/>
                  </a:buClr>
                  <a:defRPr/>
                </a:pPr>
                <a:endParaRPr lang="en-US" sz="1400">
                  <a:solidFill>
                    <a:srgbClr val="000000"/>
                  </a:solidFill>
                  <a:latin typeface="Arial" charset="0"/>
                  <a:ea typeface="ＭＳ Ｐゴシック" pitchFamily="34" charset="-128"/>
                  <a:cs typeface="Arial" charset="0"/>
                </a:endParaRPr>
              </a:p>
            </p:txBody>
          </p:sp>
          <p:sp>
            <p:nvSpPr>
              <p:cNvPr id="16" name="Rectangle 26"/>
              <p:cNvSpPr>
                <a:spLocks noChangeArrowheads="1"/>
              </p:cNvSpPr>
              <p:nvPr/>
            </p:nvSpPr>
            <p:spPr bwMode="auto">
              <a:xfrm>
                <a:off x="1877092" y="5400625"/>
                <a:ext cx="344496" cy="415913"/>
              </a:xfrm>
              <a:prstGeom prst="rect">
                <a:avLst/>
              </a:prstGeom>
              <a:solidFill>
                <a:srgbClr val="FFFF99"/>
              </a:solidFill>
              <a:ln w="19050">
                <a:solidFill>
                  <a:srgbClr val="FFC000">
                    <a:alpha val="67058"/>
                  </a:srgbClr>
                </a:solidFill>
                <a:round/>
                <a:headEnd/>
                <a:tailEnd/>
              </a:ln>
              <a:effectLst>
                <a:outerShdw blurRad="76200" dist="50800" dir="2700000" algn="tl" rotWithShape="0">
                  <a:srgbClr val="808080">
                    <a:alpha val="29999"/>
                  </a:srgbClr>
                </a:outerShdw>
              </a:effectLst>
            </p:spPr>
            <p:txBody>
              <a:bodyPr lIns="92075" tIns="46038" rIns="92075" bIns="46038"/>
              <a:lstStyle/>
              <a:p>
                <a:pPr defTabSz="457200" fontAlgn="base">
                  <a:spcBef>
                    <a:spcPct val="50000"/>
                  </a:spcBef>
                  <a:spcAft>
                    <a:spcPct val="0"/>
                  </a:spcAft>
                  <a:buClr>
                    <a:srgbClr val="FFFFFF"/>
                  </a:buClr>
                  <a:defRPr/>
                </a:pPr>
                <a:endParaRPr lang="en-US" sz="1400">
                  <a:solidFill>
                    <a:srgbClr val="000000"/>
                  </a:solidFill>
                  <a:latin typeface="Arial" charset="0"/>
                  <a:ea typeface="ＭＳ Ｐゴシック" pitchFamily="34" charset="-128"/>
                  <a:cs typeface="Arial" charset="0"/>
                </a:endParaRPr>
              </a:p>
            </p:txBody>
          </p:sp>
          <p:pic>
            <p:nvPicPr>
              <p:cNvPr id="17" name="Picture 43" descr="cog-icon-2-48x4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88318" y="4292038"/>
                <a:ext cx="319088"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3" descr="cog-icon-2-48x4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889906" y="4869888"/>
                <a:ext cx="3175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43" descr="cog-icon-2-48x4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889906" y="5446151"/>
                <a:ext cx="317500"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9"/>
              <p:cNvSpPr txBox="1">
                <a:spLocks noChangeArrowheads="1"/>
              </p:cNvSpPr>
              <p:nvPr/>
            </p:nvSpPr>
            <p:spPr bwMode="auto">
              <a:xfrm>
                <a:off x="1515134" y="6242397"/>
                <a:ext cx="3524334" cy="23317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spAutoFit/>
              </a:bodyPr>
              <a:lstStyle>
                <a:lvl1pPr eaLnBrk="0" hangingPunct="0">
                  <a:defRPr sz="2200">
                    <a:solidFill>
                      <a:schemeClr val="hlink"/>
                    </a:solidFill>
                    <a:latin typeface="Helvetica" charset="0"/>
                    <a:ea typeface="MS PGothic" charset="0"/>
                    <a:cs typeface="MS PGothic" charset="0"/>
                  </a:defRPr>
                </a:lvl1pPr>
                <a:lvl2pPr marL="742950" indent="-285750" eaLnBrk="0" hangingPunct="0">
                  <a:defRPr sz="2200">
                    <a:solidFill>
                      <a:schemeClr val="hlink"/>
                    </a:solidFill>
                    <a:latin typeface="Helvetica" charset="0"/>
                    <a:ea typeface="MS PGothic" charset="0"/>
                    <a:cs typeface="MS PGothic" charset="0"/>
                  </a:defRPr>
                </a:lvl2pPr>
                <a:lvl3pPr marL="1143000" indent="-228600" eaLnBrk="0" hangingPunct="0">
                  <a:defRPr sz="2200">
                    <a:solidFill>
                      <a:schemeClr val="hlink"/>
                    </a:solidFill>
                    <a:latin typeface="Helvetica" charset="0"/>
                    <a:ea typeface="MS PGothic" charset="0"/>
                    <a:cs typeface="MS PGothic" charset="0"/>
                  </a:defRPr>
                </a:lvl3pPr>
                <a:lvl4pPr marL="1600200" indent="-228600" eaLnBrk="0" hangingPunct="0">
                  <a:defRPr sz="2200">
                    <a:solidFill>
                      <a:schemeClr val="hlink"/>
                    </a:solidFill>
                    <a:latin typeface="Helvetica" charset="0"/>
                    <a:ea typeface="MS PGothic" charset="0"/>
                    <a:cs typeface="MS PGothic" charset="0"/>
                  </a:defRPr>
                </a:lvl4pPr>
                <a:lvl5pPr marL="2057400" indent="-228600" eaLnBrk="0" hangingPunct="0">
                  <a:defRPr sz="2200">
                    <a:solidFill>
                      <a:schemeClr val="hlink"/>
                    </a:solidFill>
                    <a:latin typeface="Helvetica" charset="0"/>
                    <a:ea typeface="MS PGothic" charset="0"/>
                    <a:cs typeface="MS PGothic" charset="0"/>
                  </a:defRPr>
                </a:lvl5pPr>
                <a:lvl6pPr marL="2514600" indent="-228600" eaLnBrk="0" fontAlgn="base" hangingPunct="0">
                  <a:lnSpc>
                    <a:spcPct val="90000"/>
                  </a:lnSpc>
                  <a:spcBef>
                    <a:spcPct val="0"/>
                  </a:spcBef>
                  <a:spcAft>
                    <a:spcPct val="0"/>
                  </a:spcAft>
                  <a:defRPr sz="2200">
                    <a:solidFill>
                      <a:schemeClr val="hlink"/>
                    </a:solidFill>
                    <a:latin typeface="Helvetica" charset="0"/>
                    <a:ea typeface="MS PGothic" charset="0"/>
                    <a:cs typeface="MS PGothic" charset="0"/>
                  </a:defRPr>
                </a:lvl6pPr>
                <a:lvl7pPr marL="2971800" indent="-228600" eaLnBrk="0" fontAlgn="base" hangingPunct="0">
                  <a:lnSpc>
                    <a:spcPct val="90000"/>
                  </a:lnSpc>
                  <a:spcBef>
                    <a:spcPct val="0"/>
                  </a:spcBef>
                  <a:spcAft>
                    <a:spcPct val="0"/>
                  </a:spcAft>
                  <a:defRPr sz="2200">
                    <a:solidFill>
                      <a:schemeClr val="hlink"/>
                    </a:solidFill>
                    <a:latin typeface="Helvetica" charset="0"/>
                    <a:ea typeface="MS PGothic" charset="0"/>
                    <a:cs typeface="MS PGothic" charset="0"/>
                  </a:defRPr>
                </a:lvl7pPr>
                <a:lvl8pPr marL="3429000" indent="-228600" eaLnBrk="0" fontAlgn="base" hangingPunct="0">
                  <a:lnSpc>
                    <a:spcPct val="90000"/>
                  </a:lnSpc>
                  <a:spcBef>
                    <a:spcPct val="0"/>
                  </a:spcBef>
                  <a:spcAft>
                    <a:spcPct val="0"/>
                  </a:spcAft>
                  <a:defRPr sz="2200">
                    <a:solidFill>
                      <a:schemeClr val="hlink"/>
                    </a:solidFill>
                    <a:latin typeface="Helvetica" charset="0"/>
                    <a:ea typeface="MS PGothic" charset="0"/>
                    <a:cs typeface="MS PGothic" charset="0"/>
                  </a:defRPr>
                </a:lvl8pPr>
                <a:lvl9pPr marL="3886200" indent="-228600" eaLnBrk="0" fontAlgn="base" hangingPunct="0">
                  <a:lnSpc>
                    <a:spcPct val="90000"/>
                  </a:lnSpc>
                  <a:spcBef>
                    <a:spcPct val="0"/>
                  </a:spcBef>
                  <a:spcAft>
                    <a:spcPct val="0"/>
                  </a:spcAft>
                  <a:defRPr sz="2200">
                    <a:solidFill>
                      <a:schemeClr val="hlink"/>
                    </a:solidFill>
                    <a:latin typeface="Helvetica" charset="0"/>
                    <a:ea typeface="MS PGothic" charset="0"/>
                    <a:cs typeface="MS PGothic" charset="0"/>
                  </a:defRPr>
                </a:lvl9pPr>
              </a:lstStyle>
              <a:p>
                <a:pPr algn="ctr" eaLnBrk="1" fontAlgn="base" hangingPunct="1">
                  <a:lnSpc>
                    <a:spcPct val="70000"/>
                  </a:lnSpc>
                  <a:spcBef>
                    <a:spcPct val="30000"/>
                  </a:spcBef>
                  <a:spcAft>
                    <a:spcPct val="0"/>
                  </a:spcAft>
                  <a:buClr>
                    <a:srgbClr val="000600"/>
                  </a:buClr>
                  <a:buSzPct val="100000"/>
                  <a:defRPr/>
                </a:pPr>
                <a:r>
                  <a:rPr lang="en-US" sz="1400" b="1" dirty="0">
                    <a:solidFill>
                      <a:srgbClr val="000600"/>
                    </a:solidFill>
                    <a:latin typeface="Arial" charset="0"/>
                  </a:rPr>
                  <a:t>  Landing and Analytics Sandbox Zone</a:t>
                </a:r>
              </a:p>
            </p:txBody>
          </p:sp>
          <p:cxnSp>
            <p:nvCxnSpPr>
              <p:cNvPr id="21" name="Straight Connector 129"/>
              <p:cNvCxnSpPr>
                <a:cxnSpLocks noChangeShapeType="1"/>
              </p:cNvCxnSpPr>
              <p:nvPr/>
            </p:nvCxnSpPr>
            <p:spPr bwMode="auto">
              <a:xfrm>
                <a:off x="2239156" y="5015938"/>
                <a:ext cx="327025" cy="4763"/>
              </a:xfrm>
              <a:prstGeom prst="line">
                <a:avLst/>
              </a:prstGeom>
              <a:noFill/>
              <a:ln w="12700">
                <a:solidFill>
                  <a:srgbClr val="4859C9"/>
                </a:solidFill>
                <a:prstDash val="sysDash"/>
                <a:round/>
                <a:headEnd/>
                <a:tailEnd/>
              </a:ln>
              <a:extLst>
                <a:ext uri="{909E8E84-426E-40DD-AFC4-6F175D3DCCD1}">
                  <a14:hiddenFill xmlns:a14="http://schemas.microsoft.com/office/drawing/2010/main">
                    <a:noFill/>
                  </a14:hiddenFill>
                </a:ext>
              </a:extLst>
            </p:spPr>
          </p:cxnSp>
          <p:sp>
            <p:nvSpPr>
              <p:cNvPr id="22" name="Text Box 47"/>
              <p:cNvSpPr txBox="1">
                <a:spLocks noChangeArrowheads="1"/>
              </p:cNvSpPr>
              <p:nvPr/>
            </p:nvSpPr>
            <p:spPr bwMode="auto">
              <a:xfrm>
                <a:off x="3942479" y="4532289"/>
                <a:ext cx="952523" cy="39246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spAutoFit/>
              </a:bodyPr>
              <a:lstStyle>
                <a:lvl1pPr eaLnBrk="0" hangingPunct="0">
                  <a:defRPr sz="2200">
                    <a:solidFill>
                      <a:schemeClr val="hlink"/>
                    </a:solidFill>
                    <a:latin typeface="Helvetica" charset="0"/>
                    <a:ea typeface="MS PGothic" charset="0"/>
                    <a:cs typeface="MS PGothic" charset="0"/>
                  </a:defRPr>
                </a:lvl1pPr>
                <a:lvl2pPr marL="742950" indent="-285750" eaLnBrk="0" hangingPunct="0">
                  <a:defRPr sz="2200">
                    <a:solidFill>
                      <a:schemeClr val="hlink"/>
                    </a:solidFill>
                    <a:latin typeface="Helvetica" charset="0"/>
                    <a:ea typeface="MS PGothic" charset="0"/>
                    <a:cs typeface="MS PGothic" charset="0"/>
                  </a:defRPr>
                </a:lvl2pPr>
                <a:lvl3pPr marL="1143000" indent="-228600" eaLnBrk="0" hangingPunct="0">
                  <a:defRPr sz="2200">
                    <a:solidFill>
                      <a:schemeClr val="hlink"/>
                    </a:solidFill>
                    <a:latin typeface="Helvetica" charset="0"/>
                    <a:ea typeface="MS PGothic" charset="0"/>
                    <a:cs typeface="MS PGothic" charset="0"/>
                  </a:defRPr>
                </a:lvl3pPr>
                <a:lvl4pPr marL="1600200" indent="-228600" eaLnBrk="0" hangingPunct="0">
                  <a:defRPr sz="2200">
                    <a:solidFill>
                      <a:schemeClr val="hlink"/>
                    </a:solidFill>
                    <a:latin typeface="Helvetica" charset="0"/>
                    <a:ea typeface="MS PGothic" charset="0"/>
                    <a:cs typeface="MS PGothic" charset="0"/>
                  </a:defRPr>
                </a:lvl4pPr>
                <a:lvl5pPr marL="2057400" indent="-228600" eaLnBrk="0" hangingPunct="0">
                  <a:defRPr sz="2200">
                    <a:solidFill>
                      <a:schemeClr val="hlink"/>
                    </a:solidFill>
                    <a:latin typeface="Helvetica" charset="0"/>
                    <a:ea typeface="MS PGothic" charset="0"/>
                    <a:cs typeface="MS PGothic" charset="0"/>
                  </a:defRPr>
                </a:lvl5pPr>
                <a:lvl6pPr marL="2514600" indent="-228600" eaLnBrk="0" fontAlgn="base" hangingPunct="0">
                  <a:lnSpc>
                    <a:spcPct val="90000"/>
                  </a:lnSpc>
                  <a:spcBef>
                    <a:spcPct val="0"/>
                  </a:spcBef>
                  <a:spcAft>
                    <a:spcPct val="0"/>
                  </a:spcAft>
                  <a:defRPr sz="2200">
                    <a:solidFill>
                      <a:schemeClr val="hlink"/>
                    </a:solidFill>
                    <a:latin typeface="Helvetica" charset="0"/>
                    <a:ea typeface="MS PGothic" charset="0"/>
                    <a:cs typeface="MS PGothic" charset="0"/>
                  </a:defRPr>
                </a:lvl6pPr>
                <a:lvl7pPr marL="2971800" indent="-228600" eaLnBrk="0" fontAlgn="base" hangingPunct="0">
                  <a:lnSpc>
                    <a:spcPct val="90000"/>
                  </a:lnSpc>
                  <a:spcBef>
                    <a:spcPct val="0"/>
                  </a:spcBef>
                  <a:spcAft>
                    <a:spcPct val="0"/>
                  </a:spcAft>
                  <a:defRPr sz="2200">
                    <a:solidFill>
                      <a:schemeClr val="hlink"/>
                    </a:solidFill>
                    <a:latin typeface="Helvetica" charset="0"/>
                    <a:ea typeface="MS PGothic" charset="0"/>
                    <a:cs typeface="MS PGothic" charset="0"/>
                  </a:defRPr>
                </a:lvl7pPr>
                <a:lvl8pPr marL="3429000" indent="-228600" eaLnBrk="0" fontAlgn="base" hangingPunct="0">
                  <a:lnSpc>
                    <a:spcPct val="90000"/>
                  </a:lnSpc>
                  <a:spcBef>
                    <a:spcPct val="0"/>
                  </a:spcBef>
                  <a:spcAft>
                    <a:spcPct val="0"/>
                  </a:spcAft>
                  <a:defRPr sz="2200">
                    <a:solidFill>
                      <a:schemeClr val="hlink"/>
                    </a:solidFill>
                    <a:latin typeface="Helvetica" charset="0"/>
                    <a:ea typeface="MS PGothic" charset="0"/>
                    <a:cs typeface="MS PGothic" charset="0"/>
                  </a:defRPr>
                </a:lvl8pPr>
                <a:lvl9pPr marL="3886200" indent="-228600" eaLnBrk="0" fontAlgn="base" hangingPunct="0">
                  <a:lnSpc>
                    <a:spcPct val="90000"/>
                  </a:lnSpc>
                  <a:spcBef>
                    <a:spcPct val="0"/>
                  </a:spcBef>
                  <a:spcAft>
                    <a:spcPct val="0"/>
                  </a:spcAft>
                  <a:defRPr sz="2200">
                    <a:solidFill>
                      <a:schemeClr val="hlink"/>
                    </a:solidFill>
                    <a:latin typeface="Helvetica" charset="0"/>
                    <a:ea typeface="MS PGothic" charset="0"/>
                    <a:cs typeface="MS PGothic" charset="0"/>
                  </a:defRPr>
                </a:lvl9pPr>
              </a:lstStyle>
              <a:p>
                <a:pPr eaLnBrk="1" fontAlgn="base" hangingPunct="1">
                  <a:lnSpc>
                    <a:spcPct val="70000"/>
                  </a:lnSpc>
                  <a:spcBef>
                    <a:spcPct val="30000"/>
                  </a:spcBef>
                  <a:spcAft>
                    <a:spcPct val="0"/>
                  </a:spcAft>
                  <a:buClr>
                    <a:srgbClr val="FFFFFF"/>
                  </a:buClr>
                  <a:defRPr/>
                </a:pPr>
                <a:r>
                  <a:rPr lang="en-US" sz="1200">
                    <a:solidFill>
                      <a:srgbClr val="000600"/>
                    </a:solidFill>
                    <a:latin typeface="Calibri" charset="0"/>
                  </a:rPr>
                  <a:t>Hive/HBase</a:t>
                </a:r>
              </a:p>
              <a:p>
                <a:pPr eaLnBrk="1" fontAlgn="base" hangingPunct="1">
                  <a:lnSpc>
                    <a:spcPct val="70000"/>
                  </a:lnSpc>
                  <a:spcBef>
                    <a:spcPct val="30000"/>
                  </a:spcBef>
                  <a:spcAft>
                    <a:spcPct val="0"/>
                  </a:spcAft>
                  <a:buClr>
                    <a:srgbClr val="FFFFFF"/>
                  </a:buClr>
                  <a:defRPr/>
                </a:pPr>
                <a:r>
                  <a:rPr lang="en-US" sz="1200">
                    <a:solidFill>
                      <a:srgbClr val="000600"/>
                    </a:solidFill>
                    <a:latin typeface="Calibri" charset="0"/>
                  </a:rPr>
                  <a:t>Col Stores</a:t>
                </a:r>
              </a:p>
            </p:txBody>
          </p:sp>
          <p:pic>
            <p:nvPicPr>
              <p:cNvPr id="23" name="Picture 35" descr="interface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085418" y="4911472"/>
                <a:ext cx="2952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36" descr="interface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120343" y="4954335"/>
                <a:ext cx="2952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35" descr="interface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448956" y="4911472"/>
                <a:ext cx="2952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36" descr="interface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483881" y="4954335"/>
                <a:ext cx="2952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129"/>
              <p:cNvSpPr>
                <a:spLocks noChangeArrowheads="1"/>
              </p:cNvSpPr>
              <p:nvPr/>
            </p:nvSpPr>
            <p:spPr bwMode="auto">
              <a:xfrm>
                <a:off x="2378754" y="5689541"/>
                <a:ext cx="1576425" cy="39246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spAutoFit/>
              </a:bodyPr>
              <a:lstStyle/>
              <a:p>
                <a:pPr algn="ctr" fontAlgn="base">
                  <a:lnSpc>
                    <a:spcPct val="70000"/>
                  </a:lnSpc>
                  <a:spcBef>
                    <a:spcPct val="30000"/>
                  </a:spcBef>
                  <a:spcAft>
                    <a:spcPct val="0"/>
                  </a:spcAft>
                  <a:buClr>
                    <a:srgbClr val="FFFFFF"/>
                  </a:buClr>
                  <a:defRPr/>
                </a:pPr>
                <a:r>
                  <a:rPr lang="en-US" sz="1200" dirty="0">
                    <a:solidFill>
                      <a:srgbClr val="000600"/>
                    </a:solidFill>
                    <a:latin typeface="Calibri" charset="0"/>
                    <a:ea typeface="ＭＳ Ｐゴシック" charset="0"/>
                    <a:cs typeface="Arial" charset="0"/>
                  </a:rPr>
                  <a:t>Documents</a:t>
                </a:r>
              </a:p>
              <a:p>
                <a:pPr algn="ctr" fontAlgn="base">
                  <a:lnSpc>
                    <a:spcPct val="70000"/>
                  </a:lnSpc>
                  <a:spcBef>
                    <a:spcPct val="30000"/>
                  </a:spcBef>
                  <a:spcAft>
                    <a:spcPct val="0"/>
                  </a:spcAft>
                  <a:buClr>
                    <a:srgbClr val="FFFFFF"/>
                  </a:buClr>
                  <a:defRPr/>
                </a:pPr>
                <a:r>
                  <a:rPr lang="en-US" sz="1200" dirty="0">
                    <a:solidFill>
                      <a:srgbClr val="000600"/>
                    </a:solidFill>
                    <a:latin typeface="Calibri" charset="0"/>
                    <a:ea typeface="ＭＳ Ｐゴシック" charset="0"/>
                    <a:cs typeface="Arial" charset="0"/>
                  </a:rPr>
                  <a:t>in variety of formats</a:t>
                </a:r>
              </a:p>
            </p:txBody>
          </p:sp>
          <p:cxnSp>
            <p:nvCxnSpPr>
              <p:cNvPr id="28" name="Straight Connector 129"/>
              <p:cNvCxnSpPr>
                <a:cxnSpLocks noChangeShapeType="1"/>
              </p:cNvCxnSpPr>
              <p:nvPr/>
            </p:nvCxnSpPr>
            <p:spPr bwMode="auto">
              <a:xfrm>
                <a:off x="2574118" y="5019113"/>
                <a:ext cx="1411288" cy="9525"/>
              </a:xfrm>
              <a:prstGeom prst="line">
                <a:avLst/>
              </a:prstGeom>
              <a:noFill/>
              <a:ln w="12700">
                <a:solidFill>
                  <a:srgbClr val="4859C9"/>
                </a:solidFill>
                <a:prstDash val="sysDash"/>
                <a:round/>
                <a:headEnd/>
                <a:tailEnd/>
              </a:ln>
              <a:extLst>
                <a:ext uri="{909E8E84-426E-40DD-AFC4-6F175D3DCCD1}">
                  <a14:hiddenFill xmlns:a14="http://schemas.microsoft.com/office/drawing/2010/main">
                    <a:noFill/>
                  </a14:hiddenFill>
                </a:ext>
              </a:extLst>
            </p:spPr>
          </p:cxnSp>
          <p:sp>
            <p:nvSpPr>
              <p:cNvPr id="29" name="Rectangle 148"/>
              <p:cNvSpPr>
                <a:spLocks noChangeArrowheads="1"/>
              </p:cNvSpPr>
              <p:nvPr/>
            </p:nvSpPr>
            <p:spPr bwMode="auto">
              <a:xfrm>
                <a:off x="2650224" y="4476727"/>
                <a:ext cx="1047775" cy="21769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spAutoFit/>
              </a:bodyPr>
              <a:lstStyle/>
              <a:p>
                <a:pPr algn="ctr" fontAlgn="base">
                  <a:lnSpc>
                    <a:spcPct val="70000"/>
                  </a:lnSpc>
                  <a:spcBef>
                    <a:spcPct val="30000"/>
                  </a:spcBef>
                  <a:spcAft>
                    <a:spcPct val="0"/>
                  </a:spcAft>
                  <a:buClr>
                    <a:srgbClr val="FFFFFF"/>
                  </a:buClr>
                  <a:defRPr/>
                </a:pPr>
                <a:r>
                  <a:rPr lang="en-US" sz="1200" b="1" dirty="0" err="1">
                    <a:solidFill>
                      <a:srgbClr val="000600"/>
                    </a:solidFill>
                    <a:latin typeface="Calibri" charset="0"/>
                    <a:ea typeface="ＭＳ Ｐゴシック" charset="0"/>
                    <a:cs typeface="Arial" charset="0"/>
                  </a:rPr>
                  <a:t>MapReduce</a:t>
                </a:r>
                <a:endParaRPr lang="en-US" sz="1200" b="1" dirty="0">
                  <a:solidFill>
                    <a:srgbClr val="000600"/>
                  </a:solidFill>
                  <a:latin typeface="Calibri" charset="0"/>
                  <a:ea typeface="ＭＳ Ｐゴシック" charset="0"/>
                  <a:cs typeface="Arial" charset="0"/>
                </a:endParaRPr>
              </a:p>
            </p:txBody>
          </p:sp>
          <p:sp>
            <p:nvSpPr>
              <p:cNvPr id="30" name="Chevron 148"/>
              <p:cNvSpPr>
                <a:spLocks noChangeArrowheads="1"/>
              </p:cNvSpPr>
              <p:nvPr/>
            </p:nvSpPr>
            <p:spPr bwMode="auto">
              <a:xfrm>
                <a:off x="3801256" y="4838138"/>
                <a:ext cx="184150" cy="349663"/>
              </a:xfrm>
              <a:prstGeom prst="chevron">
                <a:avLst>
                  <a:gd name="adj" fmla="val 59861"/>
                </a:avLst>
              </a:prstGeom>
              <a:solidFill>
                <a:srgbClr val="4859C9"/>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lvl1pPr eaLnBrk="0" hangingPunct="0">
                  <a:defRPr sz="1100">
                    <a:solidFill>
                      <a:schemeClr val="tx1"/>
                    </a:solidFill>
                    <a:latin typeface="Arial" panose="020B0604020202020204" pitchFamily="34" charset="0"/>
                    <a:cs typeface="Arial" panose="020B0604020202020204" pitchFamily="34" charset="0"/>
                  </a:defRPr>
                </a:lvl1pPr>
                <a:lvl2pPr marL="742950" indent="-285750" eaLnBrk="0" hangingPunct="0">
                  <a:defRPr sz="1100">
                    <a:solidFill>
                      <a:schemeClr val="tx1"/>
                    </a:solidFill>
                    <a:latin typeface="Arial" panose="020B0604020202020204" pitchFamily="34" charset="0"/>
                    <a:cs typeface="Arial" panose="020B0604020202020204" pitchFamily="34" charset="0"/>
                  </a:defRPr>
                </a:lvl2pPr>
                <a:lvl3pPr marL="1143000" indent="-228600" eaLnBrk="0" hangingPunct="0">
                  <a:defRPr sz="1100">
                    <a:solidFill>
                      <a:schemeClr val="tx1"/>
                    </a:solidFill>
                    <a:latin typeface="Arial" panose="020B0604020202020204" pitchFamily="34" charset="0"/>
                    <a:cs typeface="Arial" panose="020B0604020202020204" pitchFamily="34" charset="0"/>
                  </a:defRPr>
                </a:lvl3pPr>
                <a:lvl4pPr marL="1600200" indent="-228600" eaLnBrk="0" hangingPunct="0">
                  <a:defRPr sz="1100">
                    <a:solidFill>
                      <a:schemeClr val="tx1"/>
                    </a:solidFill>
                    <a:latin typeface="Arial" panose="020B0604020202020204" pitchFamily="34" charset="0"/>
                    <a:cs typeface="Arial" panose="020B0604020202020204" pitchFamily="34" charset="0"/>
                  </a:defRPr>
                </a:lvl4pPr>
                <a:lvl5pPr marL="2057400" indent="-228600" eaLnBrk="0" hangingPunct="0">
                  <a:defRPr sz="11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9pPr>
              </a:lstStyle>
              <a:p>
                <a:pPr eaLnBrk="1" fontAlgn="base" hangingPunct="1">
                  <a:spcBef>
                    <a:spcPct val="30000"/>
                  </a:spcBef>
                  <a:spcAft>
                    <a:spcPct val="0"/>
                  </a:spcAft>
                  <a:buClr>
                    <a:srgbClr val="FFFFFF"/>
                  </a:buClr>
                </a:pPr>
                <a:endParaRPr lang="en-US" altLang="en-US" sz="1800">
                  <a:solidFill>
                    <a:srgbClr val="000000"/>
                  </a:solidFill>
                  <a:ea typeface="ＭＳ Ｐゴシック" panose="020B0600070205080204" pitchFamily="34" charset="-128"/>
                </a:endParaRPr>
              </a:p>
            </p:txBody>
          </p:sp>
          <p:cxnSp>
            <p:nvCxnSpPr>
              <p:cNvPr id="31" name="Straight Connector 129"/>
              <p:cNvCxnSpPr>
                <a:cxnSpLocks noChangeShapeType="1"/>
              </p:cNvCxnSpPr>
              <p:nvPr/>
            </p:nvCxnSpPr>
            <p:spPr bwMode="auto">
              <a:xfrm rot="5400000">
                <a:off x="3016237" y="5556482"/>
                <a:ext cx="260350" cy="1588"/>
              </a:xfrm>
              <a:prstGeom prst="line">
                <a:avLst/>
              </a:prstGeom>
              <a:noFill/>
              <a:ln w="12700">
                <a:solidFill>
                  <a:srgbClr val="4859C9"/>
                </a:solidFill>
                <a:prstDash val="sysDash"/>
                <a:round/>
                <a:headEnd/>
                <a:tailEnd/>
              </a:ln>
              <a:extLst>
                <a:ext uri="{909E8E84-426E-40DD-AFC4-6F175D3DCCD1}">
                  <a14:hiddenFill xmlns:a14="http://schemas.microsoft.com/office/drawing/2010/main">
                    <a:noFill/>
                  </a14:hiddenFill>
                </a:ext>
              </a:extLst>
            </p:spPr>
          </p:cxnSp>
          <p:cxnSp>
            <p:nvCxnSpPr>
              <p:cNvPr id="32" name="Straight Connector 129"/>
              <p:cNvCxnSpPr>
                <a:cxnSpLocks noChangeShapeType="1"/>
              </p:cNvCxnSpPr>
              <p:nvPr/>
            </p:nvCxnSpPr>
            <p:spPr bwMode="auto">
              <a:xfrm>
                <a:off x="2415368" y="4457138"/>
                <a:ext cx="9525" cy="1147763"/>
              </a:xfrm>
              <a:prstGeom prst="line">
                <a:avLst/>
              </a:prstGeom>
              <a:noFill/>
              <a:ln w="12700">
                <a:solidFill>
                  <a:srgbClr val="4859C9"/>
                </a:solidFill>
                <a:prstDash val="sysDash"/>
                <a:round/>
                <a:headEnd/>
                <a:tailEnd/>
              </a:ln>
              <a:extLst>
                <a:ext uri="{909E8E84-426E-40DD-AFC4-6F175D3DCCD1}">
                  <a14:hiddenFill xmlns:a14="http://schemas.microsoft.com/office/drawing/2010/main">
                    <a:noFill/>
                  </a14:hiddenFill>
                </a:ext>
              </a:extLst>
            </p:spPr>
          </p:cxnSp>
          <p:cxnSp>
            <p:nvCxnSpPr>
              <p:cNvPr id="33" name="Straight Connector 129"/>
              <p:cNvCxnSpPr>
                <a:cxnSpLocks noChangeShapeType="1"/>
              </p:cNvCxnSpPr>
              <p:nvPr/>
            </p:nvCxnSpPr>
            <p:spPr bwMode="auto">
              <a:xfrm>
                <a:off x="2239156" y="5606488"/>
                <a:ext cx="165100" cy="3175"/>
              </a:xfrm>
              <a:prstGeom prst="line">
                <a:avLst/>
              </a:prstGeom>
              <a:noFill/>
              <a:ln w="12700">
                <a:solidFill>
                  <a:srgbClr val="4859C9"/>
                </a:solidFill>
                <a:prstDash val="sysDash"/>
                <a:round/>
                <a:headEnd/>
                <a:tailEnd/>
              </a:ln>
              <a:extLst>
                <a:ext uri="{909E8E84-426E-40DD-AFC4-6F175D3DCCD1}">
                  <a14:hiddenFill xmlns:a14="http://schemas.microsoft.com/office/drawing/2010/main">
                    <a:noFill/>
                  </a14:hiddenFill>
                </a:ext>
              </a:extLst>
            </p:spPr>
          </p:cxnSp>
          <p:cxnSp>
            <p:nvCxnSpPr>
              <p:cNvPr id="34" name="Straight Connector 129"/>
              <p:cNvCxnSpPr>
                <a:cxnSpLocks noChangeShapeType="1"/>
              </p:cNvCxnSpPr>
              <p:nvPr/>
            </p:nvCxnSpPr>
            <p:spPr bwMode="auto">
              <a:xfrm>
                <a:off x="2239156" y="4465076"/>
                <a:ext cx="177800" cy="3175"/>
              </a:xfrm>
              <a:prstGeom prst="line">
                <a:avLst/>
              </a:prstGeom>
              <a:noFill/>
              <a:ln w="12700">
                <a:solidFill>
                  <a:srgbClr val="4859C9"/>
                </a:solidFill>
                <a:prstDash val="sysDash"/>
                <a:round/>
                <a:headEnd/>
                <a:tailEnd/>
              </a:ln>
              <a:extLst>
                <a:ext uri="{909E8E84-426E-40DD-AFC4-6F175D3DCCD1}">
                  <a14:hiddenFill xmlns:a14="http://schemas.microsoft.com/office/drawing/2010/main">
                    <a:noFill/>
                  </a14:hiddenFill>
                </a:ext>
              </a:extLst>
            </p:spPr>
          </p:cxnSp>
          <p:sp>
            <p:nvSpPr>
              <p:cNvPr id="35" name="Chevron 148"/>
              <p:cNvSpPr>
                <a:spLocks noChangeArrowheads="1"/>
              </p:cNvSpPr>
              <p:nvPr/>
            </p:nvSpPr>
            <p:spPr bwMode="auto">
              <a:xfrm>
                <a:off x="2307418" y="4838138"/>
                <a:ext cx="184150" cy="349663"/>
              </a:xfrm>
              <a:prstGeom prst="chevron">
                <a:avLst>
                  <a:gd name="adj" fmla="val 59861"/>
                </a:avLst>
              </a:prstGeom>
              <a:solidFill>
                <a:srgbClr val="4859C9"/>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lvl1pPr eaLnBrk="0" hangingPunct="0">
                  <a:defRPr sz="1100">
                    <a:solidFill>
                      <a:schemeClr val="tx1"/>
                    </a:solidFill>
                    <a:latin typeface="Arial" panose="020B0604020202020204" pitchFamily="34" charset="0"/>
                    <a:cs typeface="Arial" panose="020B0604020202020204" pitchFamily="34" charset="0"/>
                  </a:defRPr>
                </a:lvl1pPr>
                <a:lvl2pPr marL="742950" indent="-285750" eaLnBrk="0" hangingPunct="0">
                  <a:defRPr sz="1100">
                    <a:solidFill>
                      <a:schemeClr val="tx1"/>
                    </a:solidFill>
                    <a:latin typeface="Arial" panose="020B0604020202020204" pitchFamily="34" charset="0"/>
                    <a:cs typeface="Arial" panose="020B0604020202020204" pitchFamily="34" charset="0"/>
                  </a:defRPr>
                </a:lvl2pPr>
                <a:lvl3pPr marL="1143000" indent="-228600" eaLnBrk="0" hangingPunct="0">
                  <a:defRPr sz="1100">
                    <a:solidFill>
                      <a:schemeClr val="tx1"/>
                    </a:solidFill>
                    <a:latin typeface="Arial" panose="020B0604020202020204" pitchFamily="34" charset="0"/>
                    <a:cs typeface="Arial" panose="020B0604020202020204" pitchFamily="34" charset="0"/>
                  </a:defRPr>
                </a:lvl3pPr>
                <a:lvl4pPr marL="1600200" indent="-228600" eaLnBrk="0" hangingPunct="0">
                  <a:defRPr sz="1100">
                    <a:solidFill>
                      <a:schemeClr val="tx1"/>
                    </a:solidFill>
                    <a:latin typeface="Arial" panose="020B0604020202020204" pitchFamily="34" charset="0"/>
                    <a:cs typeface="Arial" panose="020B0604020202020204" pitchFamily="34" charset="0"/>
                  </a:defRPr>
                </a:lvl4pPr>
                <a:lvl5pPr marL="2057400" indent="-228600" eaLnBrk="0" hangingPunct="0">
                  <a:defRPr sz="11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9pPr>
              </a:lstStyle>
              <a:p>
                <a:pPr eaLnBrk="1" fontAlgn="base" hangingPunct="1">
                  <a:spcBef>
                    <a:spcPct val="30000"/>
                  </a:spcBef>
                  <a:spcAft>
                    <a:spcPct val="0"/>
                  </a:spcAft>
                  <a:buClr>
                    <a:srgbClr val="FFFFFF"/>
                  </a:buClr>
                </a:pPr>
                <a:endParaRPr lang="en-US" altLang="en-US" sz="1800">
                  <a:solidFill>
                    <a:srgbClr val="000000"/>
                  </a:solidFill>
                  <a:ea typeface="ＭＳ Ｐゴシック" panose="020B0600070205080204" pitchFamily="34" charset="-128"/>
                </a:endParaRPr>
              </a:p>
            </p:txBody>
          </p:sp>
          <p:sp>
            <p:nvSpPr>
              <p:cNvPr id="36" name="Chevron 148"/>
              <p:cNvSpPr>
                <a:spLocks noChangeArrowheads="1"/>
              </p:cNvSpPr>
              <p:nvPr/>
            </p:nvSpPr>
            <p:spPr bwMode="auto">
              <a:xfrm rot="5400000">
                <a:off x="3051710" y="5348520"/>
                <a:ext cx="189401" cy="366712"/>
              </a:xfrm>
              <a:prstGeom prst="chevron">
                <a:avLst>
                  <a:gd name="adj" fmla="val 59861"/>
                </a:avLst>
              </a:prstGeom>
              <a:solidFill>
                <a:srgbClr val="4859C9"/>
              </a:solidFill>
              <a:ln>
                <a:noFill/>
              </a:ln>
              <a:extLst>
                <a:ext uri="{91240B29-F687-4F45-9708-019B960494DF}">
                  <a14:hiddenLine xmlns:a14="http://schemas.microsoft.com/office/drawing/2010/main" w="9525">
                    <a:solidFill>
                      <a:srgbClr val="000000"/>
                    </a:solidFill>
                    <a:round/>
                    <a:headEnd/>
                    <a:tailEnd/>
                  </a14:hiddenLine>
                </a:ext>
              </a:extLst>
            </p:spPr>
            <p:txBody>
              <a:bodyPr rot="10800000" vert="eaVert">
                <a:spAutoFit/>
              </a:bodyPr>
              <a:lstStyle>
                <a:lvl1pPr eaLnBrk="0" hangingPunct="0">
                  <a:defRPr sz="1100">
                    <a:solidFill>
                      <a:schemeClr val="tx1"/>
                    </a:solidFill>
                    <a:latin typeface="Arial" panose="020B0604020202020204" pitchFamily="34" charset="0"/>
                    <a:cs typeface="Arial" panose="020B0604020202020204" pitchFamily="34" charset="0"/>
                  </a:defRPr>
                </a:lvl1pPr>
                <a:lvl2pPr marL="742950" indent="-285750" eaLnBrk="0" hangingPunct="0">
                  <a:defRPr sz="1100">
                    <a:solidFill>
                      <a:schemeClr val="tx1"/>
                    </a:solidFill>
                    <a:latin typeface="Arial" panose="020B0604020202020204" pitchFamily="34" charset="0"/>
                    <a:cs typeface="Arial" panose="020B0604020202020204" pitchFamily="34" charset="0"/>
                  </a:defRPr>
                </a:lvl2pPr>
                <a:lvl3pPr marL="1143000" indent="-228600" eaLnBrk="0" hangingPunct="0">
                  <a:defRPr sz="1100">
                    <a:solidFill>
                      <a:schemeClr val="tx1"/>
                    </a:solidFill>
                    <a:latin typeface="Arial" panose="020B0604020202020204" pitchFamily="34" charset="0"/>
                    <a:cs typeface="Arial" panose="020B0604020202020204" pitchFamily="34" charset="0"/>
                  </a:defRPr>
                </a:lvl3pPr>
                <a:lvl4pPr marL="1600200" indent="-228600" eaLnBrk="0" hangingPunct="0">
                  <a:defRPr sz="1100">
                    <a:solidFill>
                      <a:schemeClr val="tx1"/>
                    </a:solidFill>
                    <a:latin typeface="Arial" panose="020B0604020202020204" pitchFamily="34" charset="0"/>
                    <a:cs typeface="Arial" panose="020B0604020202020204" pitchFamily="34" charset="0"/>
                  </a:defRPr>
                </a:lvl4pPr>
                <a:lvl5pPr marL="2057400" indent="-228600" eaLnBrk="0" hangingPunct="0">
                  <a:defRPr sz="11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9pPr>
              </a:lstStyle>
              <a:p>
                <a:pPr eaLnBrk="1" fontAlgn="base" hangingPunct="1">
                  <a:spcBef>
                    <a:spcPct val="30000"/>
                  </a:spcBef>
                  <a:spcAft>
                    <a:spcPct val="0"/>
                  </a:spcAft>
                  <a:buClr>
                    <a:srgbClr val="FFFFFF"/>
                  </a:buClr>
                </a:pPr>
                <a:endParaRPr lang="en-US" altLang="en-US" sz="100">
                  <a:solidFill>
                    <a:srgbClr val="000000"/>
                  </a:solidFill>
                  <a:ea typeface="ＭＳ Ｐゴシック" panose="020B0600070205080204" pitchFamily="34" charset="-128"/>
                </a:endParaRPr>
              </a:p>
            </p:txBody>
          </p:sp>
          <p:sp>
            <p:nvSpPr>
              <p:cNvPr id="37" name="Line 241"/>
              <p:cNvSpPr>
                <a:spLocks noChangeShapeType="1"/>
              </p:cNvSpPr>
              <p:nvPr/>
            </p:nvSpPr>
            <p:spPr bwMode="auto">
              <a:xfrm flipV="1">
                <a:off x="5110907" y="5224418"/>
                <a:ext cx="1554199" cy="0"/>
              </a:xfrm>
              <a:prstGeom prst="line">
                <a:avLst/>
              </a:prstGeom>
              <a:noFill/>
              <a:ln w="19050">
                <a:solidFill>
                  <a:schemeClr val="accent2"/>
                </a:solidFill>
                <a:round/>
                <a:headEnd type="arrow" w="med" len="me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fontAlgn="base">
                  <a:spcBef>
                    <a:spcPct val="30000"/>
                  </a:spcBef>
                  <a:spcAft>
                    <a:spcPct val="0"/>
                  </a:spcAft>
                  <a:buClr>
                    <a:srgbClr val="FFFFFF"/>
                  </a:buClr>
                  <a:defRPr/>
                </a:pPr>
                <a:endParaRPr lang="en-US" sz="1600">
                  <a:solidFill>
                    <a:srgbClr val="000000"/>
                  </a:solidFill>
                  <a:latin typeface="Arial" charset="0"/>
                  <a:ea typeface="ＭＳ Ｐゴシック" charset="0"/>
                  <a:cs typeface="Arial" charset="0"/>
                </a:endParaRPr>
              </a:p>
            </p:txBody>
          </p:sp>
          <p:sp>
            <p:nvSpPr>
              <p:cNvPr id="38" name="Line 251"/>
              <p:cNvSpPr>
                <a:spLocks noChangeShapeType="1"/>
              </p:cNvSpPr>
              <p:nvPr/>
            </p:nvSpPr>
            <p:spPr bwMode="auto">
              <a:xfrm flipV="1">
                <a:off x="984896" y="5753039"/>
                <a:ext cx="803294" cy="0"/>
              </a:xfrm>
              <a:prstGeom prst="line">
                <a:avLst/>
              </a:prstGeom>
              <a:noFill/>
              <a:ln w="19050">
                <a:solidFill>
                  <a:schemeClr val="accent2"/>
                </a:solidFill>
                <a:round/>
                <a:headEnd type="arrow" w="med" len="me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fontAlgn="base">
                  <a:spcBef>
                    <a:spcPct val="30000"/>
                  </a:spcBef>
                  <a:spcAft>
                    <a:spcPct val="0"/>
                  </a:spcAft>
                  <a:buClr>
                    <a:srgbClr val="FFFFFF"/>
                  </a:buClr>
                  <a:defRPr/>
                </a:pPr>
                <a:endParaRPr lang="en-US" sz="1600">
                  <a:solidFill>
                    <a:srgbClr val="000000"/>
                  </a:solidFill>
                  <a:latin typeface="Arial" charset="0"/>
                  <a:ea typeface="ＭＳ Ｐゴシック" charset="0"/>
                  <a:cs typeface="Arial" charset="0"/>
                </a:endParaRPr>
              </a:p>
            </p:txBody>
          </p:sp>
          <p:sp>
            <p:nvSpPr>
              <p:cNvPr id="39" name="Rectangle 26"/>
              <p:cNvSpPr>
                <a:spLocks noChangeArrowheads="1"/>
              </p:cNvSpPr>
              <p:nvPr/>
            </p:nvSpPr>
            <p:spPr bwMode="auto">
              <a:xfrm>
                <a:off x="2666099" y="4824380"/>
                <a:ext cx="147641" cy="244468"/>
              </a:xfrm>
              <a:prstGeom prst="rect">
                <a:avLst/>
              </a:prstGeom>
              <a:solidFill>
                <a:srgbClr val="FFFF99"/>
              </a:solidFill>
              <a:ln w="19050">
                <a:solidFill>
                  <a:srgbClr val="FFC000">
                    <a:alpha val="67058"/>
                  </a:srgbClr>
                </a:solidFill>
                <a:round/>
                <a:headEnd/>
                <a:tailEnd/>
              </a:ln>
              <a:effectLst>
                <a:outerShdw blurRad="76200" dist="50800" dir="2700000" algn="tl" rotWithShape="0">
                  <a:srgbClr val="808080">
                    <a:alpha val="29999"/>
                  </a:srgbClr>
                </a:outerShdw>
              </a:effectLst>
            </p:spPr>
            <p:txBody>
              <a:bodyPr lIns="92075" tIns="46038" rIns="92075" bIns="46038"/>
              <a:lstStyle/>
              <a:p>
                <a:pPr defTabSz="457200" fontAlgn="base">
                  <a:spcBef>
                    <a:spcPct val="50000"/>
                  </a:spcBef>
                  <a:spcAft>
                    <a:spcPct val="0"/>
                  </a:spcAft>
                  <a:buClr>
                    <a:srgbClr val="FFFFFF"/>
                  </a:buClr>
                  <a:defRPr/>
                </a:pPr>
                <a:endParaRPr lang="en-US" sz="1400">
                  <a:solidFill>
                    <a:srgbClr val="000000"/>
                  </a:solidFill>
                  <a:latin typeface="Arial" charset="0"/>
                  <a:ea typeface="ＭＳ Ｐゴシック" pitchFamily="34" charset="-128"/>
                  <a:cs typeface="Arial" charset="0"/>
                </a:endParaRPr>
              </a:p>
            </p:txBody>
          </p:sp>
          <p:sp>
            <p:nvSpPr>
              <p:cNvPr id="40" name="Rectangle 26"/>
              <p:cNvSpPr>
                <a:spLocks noChangeArrowheads="1"/>
              </p:cNvSpPr>
              <p:nvPr/>
            </p:nvSpPr>
            <p:spPr bwMode="auto">
              <a:xfrm>
                <a:off x="2982018" y="4824380"/>
                <a:ext cx="147642" cy="244468"/>
              </a:xfrm>
              <a:prstGeom prst="rect">
                <a:avLst/>
              </a:prstGeom>
              <a:solidFill>
                <a:srgbClr val="FFFF99"/>
              </a:solidFill>
              <a:ln w="19050">
                <a:solidFill>
                  <a:srgbClr val="FFC000">
                    <a:alpha val="67058"/>
                  </a:srgbClr>
                </a:solidFill>
                <a:round/>
                <a:headEnd/>
                <a:tailEnd/>
              </a:ln>
              <a:effectLst>
                <a:outerShdw blurRad="76200" dist="50800" dir="2700000" algn="tl" rotWithShape="0">
                  <a:srgbClr val="808080">
                    <a:alpha val="29999"/>
                  </a:srgbClr>
                </a:outerShdw>
              </a:effectLst>
            </p:spPr>
            <p:txBody>
              <a:bodyPr lIns="92075" tIns="46038" rIns="92075" bIns="46038"/>
              <a:lstStyle/>
              <a:p>
                <a:pPr defTabSz="457200" fontAlgn="base">
                  <a:spcBef>
                    <a:spcPct val="50000"/>
                  </a:spcBef>
                  <a:spcAft>
                    <a:spcPct val="0"/>
                  </a:spcAft>
                  <a:buClr>
                    <a:srgbClr val="FFFFFF"/>
                  </a:buClr>
                  <a:defRPr/>
                </a:pPr>
                <a:endParaRPr lang="en-US" sz="1400">
                  <a:solidFill>
                    <a:srgbClr val="000000"/>
                  </a:solidFill>
                  <a:latin typeface="Arial" charset="0"/>
                  <a:ea typeface="ＭＳ Ｐゴシック" pitchFamily="34" charset="-128"/>
                  <a:cs typeface="Arial" charset="0"/>
                </a:endParaRPr>
              </a:p>
            </p:txBody>
          </p:sp>
          <p:sp>
            <p:nvSpPr>
              <p:cNvPr id="41" name="Rectangle 26"/>
              <p:cNvSpPr>
                <a:spLocks noChangeArrowheads="1"/>
              </p:cNvSpPr>
              <p:nvPr/>
            </p:nvSpPr>
            <p:spPr bwMode="auto">
              <a:xfrm>
                <a:off x="3234437" y="4824380"/>
                <a:ext cx="147641" cy="244468"/>
              </a:xfrm>
              <a:prstGeom prst="rect">
                <a:avLst/>
              </a:prstGeom>
              <a:solidFill>
                <a:srgbClr val="FFFF99"/>
              </a:solidFill>
              <a:ln w="19050">
                <a:solidFill>
                  <a:srgbClr val="FFC000">
                    <a:alpha val="67058"/>
                  </a:srgbClr>
                </a:solidFill>
                <a:round/>
                <a:headEnd/>
                <a:tailEnd/>
              </a:ln>
              <a:effectLst>
                <a:outerShdw blurRad="76200" dist="50800" dir="2700000" algn="tl" rotWithShape="0">
                  <a:srgbClr val="808080">
                    <a:alpha val="29999"/>
                  </a:srgbClr>
                </a:outerShdw>
              </a:effectLst>
            </p:spPr>
            <p:txBody>
              <a:bodyPr lIns="92075" tIns="46038" rIns="92075" bIns="46038"/>
              <a:lstStyle/>
              <a:p>
                <a:pPr defTabSz="457200" fontAlgn="base">
                  <a:spcBef>
                    <a:spcPct val="50000"/>
                  </a:spcBef>
                  <a:spcAft>
                    <a:spcPct val="0"/>
                  </a:spcAft>
                  <a:buClr>
                    <a:srgbClr val="FFFFFF"/>
                  </a:buClr>
                  <a:defRPr/>
                </a:pPr>
                <a:endParaRPr lang="en-US" sz="1400">
                  <a:solidFill>
                    <a:srgbClr val="000000"/>
                  </a:solidFill>
                  <a:latin typeface="Arial" charset="0"/>
                  <a:ea typeface="ＭＳ Ｐゴシック" pitchFamily="34" charset="-128"/>
                  <a:cs typeface="Arial" charset="0"/>
                </a:endParaRPr>
              </a:p>
            </p:txBody>
          </p:sp>
          <p:sp>
            <p:nvSpPr>
              <p:cNvPr id="42" name="Rectangle 26"/>
              <p:cNvSpPr>
                <a:spLocks noChangeArrowheads="1"/>
              </p:cNvSpPr>
              <p:nvPr/>
            </p:nvSpPr>
            <p:spPr bwMode="auto">
              <a:xfrm>
                <a:off x="3505906" y="4824380"/>
                <a:ext cx="147642" cy="244468"/>
              </a:xfrm>
              <a:prstGeom prst="rect">
                <a:avLst/>
              </a:prstGeom>
              <a:solidFill>
                <a:srgbClr val="FFFF99"/>
              </a:solidFill>
              <a:ln w="19050">
                <a:solidFill>
                  <a:srgbClr val="FFC000">
                    <a:alpha val="67058"/>
                  </a:srgbClr>
                </a:solidFill>
                <a:round/>
                <a:headEnd/>
                <a:tailEnd/>
              </a:ln>
              <a:effectLst>
                <a:outerShdw blurRad="76200" dist="50800" dir="2700000" algn="tl" rotWithShape="0">
                  <a:srgbClr val="808080">
                    <a:alpha val="29999"/>
                  </a:srgbClr>
                </a:outerShdw>
              </a:effectLst>
            </p:spPr>
            <p:txBody>
              <a:bodyPr lIns="92075" tIns="46038" rIns="92075" bIns="46038"/>
              <a:lstStyle/>
              <a:p>
                <a:pPr defTabSz="457200" fontAlgn="base">
                  <a:spcBef>
                    <a:spcPct val="50000"/>
                  </a:spcBef>
                  <a:spcAft>
                    <a:spcPct val="0"/>
                  </a:spcAft>
                  <a:buClr>
                    <a:srgbClr val="FFFFFF"/>
                  </a:buClr>
                  <a:defRPr/>
                </a:pPr>
                <a:endParaRPr lang="en-US" sz="1400">
                  <a:solidFill>
                    <a:srgbClr val="000000"/>
                  </a:solidFill>
                  <a:latin typeface="Arial" charset="0"/>
                  <a:ea typeface="ＭＳ Ｐゴシック" pitchFamily="34" charset="-128"/>
                  <a:cs typeface="Arial" charset="0"/>
                </a:endParaRPr>
              </a:p>
            </p:txBody>
          </p:sp>
          <p:sp>
            <p:nvSpPr>
              <p:cNvPr id="43" name="Chevron 148"/>
              <p:cNvSpPr>
                <a:spLocks noChangeArrowheads="1"/>
              </p:cNvSpPr>
              <p:nvPr/>
            </p:nvSpPr>
            <p:spPr bwMode="auto">
              <a:xfrm>
                <a:off x="2809068" y="4838138"/>
                <a:ext cx="184150" cy="349663"/>
              </a:xfrm>
              <a:prstGeom prst="chevron">
                <a:avLst>
                  <a:gd name="adj" fmla="val 59861"/>
                </a:avLst>
              </a:prstGeom>
              <a:solidFill>
                <a:srgbClr val="4859C9"/>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lvl1pPr eaLnBrk="0" hangingPunct="0">
                  <a:defRPr sz="1100">
                    <a:solidFill>
                      <a:schemeClr val="tx1"/>
                    </a:solidFill>
                    <a:latin typeface="Arial" panose="020B0604020202020204" pitchFamily="34" charset="0"/>
                    <a:cs typeface="Arial" panose="020B0604020202020204" pitchFamily="34" charset="0"/>
                  </a:defRPr>
                </a:lvl1pPr>
                <a:lvl2pPr marL="742950" indent="-285750" eaLnBrk="0" hangingPunct="0">
                  <a:defRPr sz="1100">
                    <a:solidFill>
                      <a:schemeClr val="tx1"/>
                    </a:solidFill>
                    <a:latin typeface="Arial" panose="020B0604020202020204" pitchFamily="34" charset="0"/>
                    <a:cs typeface="Arial" panose="020B0604020202020204" pitchFamily="34" charset="0"/>
                  </a:defRPr>
                </a:lvl2pPr>
                <a:lvl3pPr marL="1143000" indent="-228600" eaLnBrk="0" hangingPunct="0">
                  <a:defRPr sz="1100">
                    <a:solidFill>
                      <a:schemeClr val="tx1"/>
                    </a:solidFill>
                    <a:latin typeface="Arial" panose="020B0604020202020204" pitchFamily="34" charset="0"/>
                    <a:cs typeface="Arial" panose="020B0604020202020204" pitchFamily="34" charset="0"/>
                  </a:defRPr>
                </a:lvl3pPr>
                <a:lvl4pPr marL="1600200" indent="-228600" eaLnBrk="0" hangingPunct="0">
                  <a:defRPr sz="1100">
                    <a:solidFill>
                      <a:schemeClr val="tx1"/>
                    </a:solidFill>
                    <a:latin typeface="Arial" panose="020B0604020202020204" pitchFamily="34" charset="0"/>
                    <a:cs typeface="Arial" panose="020B0604020202020204" pitchFamily="34" charset="0"/>
                  </a:defRPr>
                </a:lvl4pPr>
                <a:lvl5pPr marL="2057400" indent="-228600" eaLnBrk="0" hangingPunct="0">
                  <a:defRPr sz="11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9pPr>
              </a:lstStyle>
              <a:p>
                <a:pPr eaLnBrk="1" fontAlgn="base" hangingPunct="1">
                  <a:spcBef>
                    <a:spcPct val="30000"/>
                  </a:spcBef>
                  <a:spcAft>
                    <a:spcPct val="0"/>
                  </a:spcAft>
                  <a:buClr>
                    <a:srgbClr val="FFFFFF"/>
                  </a:buClr>
                </a:pPr>
                <a:endParaRPr lang="en-US" altLang="en-US" sz="1800">
                  <a:solidFill>
                    <a:srgbClr val="000000"/>
                  </a:solidFill>
                  <a:ea typeface="ＭＳ Ｐゴシック" panose="020B0600070205080204" pitchFamily="34" charset="-128"/>
                </a:endParaRPr>
              </a:p>
            </p:txBody>
          </p:sp>
          <p:sp>
            <p:nvSpPr>
              <p:cNvPr id="44" name="Chevron 148"/>
              <p:cNvSpPr>
                <a:spLocks noChangeArrowheads="1"/>
              </p:cNvSpPr>
              <p:nvPr/>
            </p:nvSpPr>
            <p:spPr bwMode="auto">
              <a:xfrm>
                <a:off x="3067831" y="4838138"/>
                <a:ext cx="184150" cy="349663"/>
              </a:xfrm>
              <a:prstGeom prst="chevron">
                <a:avLst>
                  <a:gd name="adj" fmla="val 59861"/>
                </a:avLst>
              </a:prstGeom>
              <a:solidFill>
                <a:srgbClr val="4859C9"/>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lvl1pPr eaLnBrk="0" hangingPunct="0">
                  <a:defRPr sz="1100">
                    <a:solidFill>
                      <a:schemeClr val="tx1"/>
                    </a:solidFill>
                    <a:latin typeface="Arial" panose="020B0604020202020204" pitchFamily="34" charset="0"/>
                    <a:cs typeface="Arial" panose="020B0604020202020204" pitchFamily="34" charset="0"/>
                  </a:defRPr>
                </a:lvl1pPr>
                <a:lvl2pPr marL="742950" indent="-285750" eaLnBrk="0" hangingPunct="0">
                  <a:defRPr sz="1100">
                    <a:solidFill>
                      <a:schemeClr val="tx1"/>
                    </a:solidFill>
                    <a:latin typeface="Arial" panose="020B0604020202020204" pitchFamily="34" charset="0"/>
                    <a:cs typeface="Arial" panose="020B0604020202020204" pitchFamily="34" charset="0"/>
                  </a:defRPr>
                </a:lvl2pPr>
                <a:lvl3pPr marL="1143000" indent="-228600" eaLnBrk="0" hangingPunct="0">
                  <a:defRPr sz="1100">
                    <a:solidFill>
                      <a:schemeClr val="tx1"/>
                    </a:solidFill>
                    <a:latin typeface="Arial" panose="020B0604020202020204" pitchFamily="34" charset="0"/>
                    <a:cs typeface="Arial" panose="020B0604020202020204" pitchFamily="34" charset="0"/>
                  </a:defRPr>
                </a:lvl3pPr>
                <a:lvl4pPr marL="1600200" indent="-228600" eaLnBrk="0" hangingPunct="0">
                  <a:defRPr sz="1100">
                    <a:solidFill>
                      <a:schemeClr val="tx1"/>
                    </a:solidFill>
                    <a:latin typeface="Arial" panose="020B0604020202020204" pitchFamily="34" charset="0"/>
                    <a:cs typeface="Arial" panose="020B0604020202020204" pitchFamily="34" charset="0"/>
                  </a:defRPr>
                </a:lvl4pPr>
                <a:lvl5pPr marL="2057400" indent="-228600" eaLnBrk="0" hangingPunct="0">
                  <a:defRPr sz="11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9pPr>
              </a:lstStyle>
              <a:p>
                <a:pPr eaLnBrk="1" fontAlgn="base" hangingPunct="1">
                  <a:spcBef>
                    <a:spcPct val="30000"/>
                  </a:spcBef>
                  <a:spcAft>
                    <a:spcPct val="0"/>
                  </a:spcAft>
                  <a:buClr>
                    <a:srgbClr val="FFFFFF"/>
                  </a:buClr>
                </a:pPr>
                <a:endParaRPr lang="en-US" altLang="en-US" sz="1800">
                  <a:solidFill>
                    <a:srgbClr val="000000"/>
                  </a:solidFill>
                  <a:ea typeface="ＭＳ Ｐゴシック" panose="020B0600070205080204" pitchFamily="34" charset="-128"/>
                </a:endParaRPr>
              </a:p>
            </p:txBody>
          </p:sp>
          <p:sp>
            <p:nvSpPr>
              <p:cNvPr id="45" name="Chevron 148"/>
              <p:cNvSpPr>
                <a:spLocks noChangeArrowheads="1"/>
              </p:cNvSpPr>
              <p:nvPr/>
            </p:nvSpPr>
            <p:spPr bwMode="auto">
              <a:xfrm>
                <a:off x="3329768" y="4838138"/>
                <a:ext cx="184150" cy="349663"/>
              </a:xfrm>
              <a:prstGeom prst="chevron">
                <a:avLst>
                  <a:gd name="adj" fmla="val 59861"/>
                </a:avLst>
              </a:prstGeom>
              <a:solidFill>
                <a:srgbClr val="4859C9"/>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lvl1pPr eaLnBrk="0" hangingPunct="0">
                  <a:defRPr sz="1100">
                    <a:solidFill>
                      <a:schemeClr val="tx1"/>
                    </a:solidFill>
                    <a:latin typeface="Arial" panose="020B0604020202020204" pitchFamily="34" charset="0"/>
                    <a:cs typeface="Arial" panose="020B0604020202020204" pitchFamily="34" charset="0"/>
                  </a:defRPr>
                </a:lvl1pPr>
                <a:lvl2pPr marL="742950" indent="-285750" eaLnBrk="0" hangingPunct="0">
                  <a:defRPr sz="1100">
                    <a:solidFill>
                      <a:schemeClr val="tx1"/>
                    </a:solidFill>
                    <a:latin typeface="Arial" panose="020B0604020202020204" pitchFamily="34" charset="0"/>
                    <a:cs typeface="Arial" panose="020B0604020202020204" pitchFamily="34" charset="0"/>
                  </a:defRPr>
                </a:lvl2pPr>
                <a:lvl3pPr marL="1143000" indent="-228600" eaLnBrk="0" hangingPunct="0">
                  <a:defRPr sz="1100">
                    <a:solidFill>
                      <a:schemeClr val="tx1"/>
                    </a:solidFill>
                    <a:latin typeface="Arial" panose="020B0604020202020204" pitchFamily="34" charset="0"/>
                    <a:cs typeface="Arial" panose="020B0604020202020204" pitchFamily="34" charset="0"/>
                  </a:defRPr>
                </a:lvl3pPr>
                <a:lvl4pPr marL="1600200" indent="-228600" eaLnBrk="0" hangingPunct="0">
                  <a:defRPr sz="1100">
                    <a:solidFill>
                      <a:schemeClr val="tx1"/>
                    </a:solidFill>
                    <a:latin typeface="Arial" panose="020B0604020202020204" pitchFamily="34" charset="0"/>
                    <a:cs typeface="Arial" panose="020B0604020202020204" pitchFamily="34" charset="0"/>
                  </a:defRPr>
                </a:lvl4pPr>
                <a:lvl5pPr marL="2057400" indent="-228600" eaLnBrk="0" hangingPunct="0">
                  <a:defRPr sz="11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9pPr>
              </a:lstStyle>
              <a:p>
                <a:pPr eaLnBrk="1" fontAlgn="base" hangingPunct="1">
                  <a:spcBef>
                    <a:spcPct val="30000"/>
                  </a:spcBef>
                  <a:spcAft>
                    <a:spcPct val="0"/>
                  </a:spcAft>
                  <a:buClr>
                    <a:srgbClr val="FFFFFF"/>
                  </a:buClr>
                </a:pPr>
                <a:endParaRPr lang="en-US" altLang="en-US" sz="1800">
                  <a:solidFill>
                    <a:srgbClr val="000000"/>
                  </a:solidFill>
                  <a:ea typeface="ＭＳ Ｐゴシック" panose="020B0600070205080204" pitchFamily="34" charset="-128"/>
                </a:endParaRPr>
              </a:p>
            </p:txBody>
          </p:sp>
          <p:pic>
            <p:nvPicPr>
              <p:cNvPr id="46" name="Picture 12" descr="BigInsights-1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668657" y="3797300"/>
                <a:ext cx="419749" cy="415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 159"/>
              <p:cNvSpPr>
                <a:spLocks noChangeArrowheads="1"/>
              </p:cNvSpPr>
              <p:nvPr/>
            </p:nvSpPr>
            <p:spPr bwMode="auto">
              <a:xfrm>
                <a:off x="2829615" y="4014779"/>
                <a:ext cx="1077939" cy="23936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spAutoFit/>
              </a:bodyPr>
              <a:lstStyle/>
              <a:p>
                <a:pPr algn="ctr" fontAlgn="base">
                  <a:lnSpc>
                    <a:spcPct val="70000"/>
                  </a:lnSpc>
                  <a:spcBef>
                    <a:spcPct val="30000"/>
                  </a:spcBef>
                  <a:spcAft>
                    <a:spcPct val="0"/>
                  </a:spcAft>
                  <a:buClr>
                    <a:srgbClr val="FFFFFF"/>
                  </a:buClr>
                  <a:defRPr/>
                </a:pPr>
                <a:r>
                  <a:rPr lang="en-US" sz="1400" b="1" dirty="0" err="1">
                    <a:solidFill>
                      <a:srgbClr val="000600"/>
                    </a:solidFill>
                    <a:latin typeface="Calibri" charset="0"/>
                    <a:ea typeface="ＭＳ Ｐゴシック" charset="0"/>
                    <a:cs typeface="Arial" charset="0"/>
                  </a:rPr>
                  <a:t>Hadoop</a:t>
                </a:r>
                <a:endParaRPr lang="en-US" sz="1400" b="1" dirty="0">
                  <a:solidFill>
                    <a:srgbClr val="000600"/>
                  </a:solidFill>
                  <a:latin typeface="Calibri" charset="0"/>
                  <a:ea typeface="ＭＳ Ｐゴシック" charset="0"/>
                  <a:cs typeface="Arial" charset="0"/>
                </a:endParaRPr>
              </a:p>
            </p:txBody>
          </p:sp>
          <p:sp>
            <p:nvSpPr>
              <p:cNvPr id="48" name="Line 235"/>
              <p:cNvSpPr>
                <a:spLocks noChangeShapeType="1"/>
              </p:cNvSpPr>
              <p:nvPr/>
            </p:nvSpPr>
            <p:spPr bwMode="auto">
              <a:xfrm flipV="1">
                <a:off x="4807687" y="4246547"/>
                <a:ext cx="457211" cy="0"/>
              </a:xfrm>
              <a:prstGeom prst="line">
                <a:avLst/>
              </a:prstGeom>
              <a:noFill/>
              <a:ln w="19050">
                <a:solidFill>
                  <a:schemeClr val="accent2"/>
                </a:solidFill>
                <a:round/>
                <a:headEnd type="arrow" w="med" len="me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fontAlgn="base">
                  <a:spcBef>
                    <a:spcPct val="30000"/>
                  </a:spcBef>
                  <a:spcAft>
                    <a:spcPct val="0"/>
                  </a:spcAft>
                  <a:buClr>
                    <a:srgbClr val="FFFFFF"/>
                  </a:buClr>
                  <a:defRPr/>
                </a:pPr>
                <a:endParaRPr lang="en-US" sz="1600">
                  <a:solidFill>
                    <a:srgbClr val="000000"/>
                  </a:solidFill>
                  <a:latin typeface="Arial" charset="0"/>
                  <a:ea typeface="ＭＳ Ｐゴシック" charset="0"/>
                  <a:cs typeface="Arial" charset="0"/>
                </a:endParaRPr>
              </a:p>
            </p:txBody>
          </p:sp>
          <p:sp>
            <p:nvSpPr>
              <p:cNvPr id="49" name="Line 217"/>
              <p:cNvSpPr>
                <a:spLocks noChangeShapeType="1"/>
              </p:cNvSpPr>
              <p:nvPr/>
            </p:nvSpPr>
            <p:spPr bwMode="auto">
              <a:xfrm>
                <a:off x="3723399" y="3708400"/>
                <a:ext cx="0" cy="366702"/>
              </a:xfrm>
              <a:prstGeom prst="line">
                <a:avLst/>
              </a:prstGeom>
              <a:noFill/>
              <a:ln w="19050">
                <a:solidFill>
                  <a:schemeClr val="accent2"/>
                </a:solidFill>
                <a:round/>
                <a:headEnd type="arrow" w="med" len="me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fontAlgn="base">
                  <a:spcBef>
                    <a:spcPct val="30000"/>
                  </a:spcBef>
                  <a:spcAft>
                    <a:spcPct val="0"/>
                  </a:spcAft>
                  <a:buClr>
                    <a:srgbClr val="FFFFFF"/>
                  </a:buClr>
                  <a:defRPr/>
                </a:pPr>
                <a:endParaRPr lang="en-US" sz="1600">
                  <a:solidFill>
                    <a:srgbClr val="000000"/>
                  </a:solidFill>
                  <a:latin typeface="Arial" charset="0"/>
                  <a:ea typeface="ＭＳ Ｐゴシック" charset="0"/>
                  <a:cs typeface="Arial" charset="0"/>
                </a:endParaRPr>
              </a:p>
            </p:txBody>
          </p:sp>
        </p:grpSp>
      </p:grpSp>
    </p:spTree>
    <p:extLst>
      <p:ext uri="{BB962C8B-B14F-4D97-AF65-F5344CB8AC3E}">
        <p14:creationId xmlns:p14="http://schemas.microsoft.com/office/powerpoint/2010/main" val="8047095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&amp; Analytics architecture - A broader picture</a:t>
            </a:r>
          </a:p>
        </p:txBody>
      </p:sp>
      <p:pic>
        <p:nvPicPr>
          <p:cNvPr id="144" name="Content Placeholder 143"/>
          <p:cNvPicPr>
            <a:picLocks noGrp="1" noChangeAspect="1"/>
          </p:cNvPicPr>
          <p:nvPr>
            <p:ph idx="1"/>
          </p:nvPr>
        </p:nvPicPr>
        <p:blipFill>
          <a:blip r:embed="rId3"/>
          <a:stretch>
            <a:fillRect/>
          </a:stretch>
        </p:blipFill>
        <p:spPr>
          <a:xfrm>
            <a:off x="1762126" y="1284310"/>
            <a:ext cx="8805863" cy="5167268"/>
          </a:xfrm>
          <a:prstGeom prst="rect">
            <a:avLst/>
          </a:prstGeom>
        </p:spPr>
      </p:pic>
    </p:spTree>
    <p:extLst>
      <p:ext uri="{BB962C8B-B14F-4D97-AF65-F5344CB8AC3E}">
        <p14:creationId xmlns:p14="http://schemas.microsoft.com/office/powerpoint/2010/main" val="32049913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scenarios span many industries</a:t>
            </a:r>
          </a:p>
        </p:txBody>
      </p:sp>
      <p:grpSp>
        <p:nvGrpSpPr>
          <p:cNvPr id="4" name="Group 3"/>
          <p:cNvGrpSpPr/>
          <p:nvPr/>
        </p:nvGrpSpPr>
        <p:grpSpPr>
          <a:xfrm>
            <a:off x="1860434" y="1411346"/>
            <a:ext cx="8716127" cy="5135759"/>
            <a:chOff x="225983" y="1173082"/>
            <a:chExt cx="8738089" cy="5377323"/>
          </a:xfrm>
        </p:grpSpPr>
        <p:pic>
          <p:nvPicPr>
            <p:cNvPr id="5" name="Picture 35" descr="rec_blue_th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1311" y="3308229"/>
              <a:ext cx="4192761" cy="1225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3" descr="rec_blue_th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1311" y="1173082"/>
              <a:ext cx="4192761" cy="1225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4" descr="rec_blue_th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6670" y="2233694"/>
              <a:ext cx="4197402" cy="1225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6" descr="rec_blue_th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3632" y="4366519"/>
              <a:ext cx="4190440" cy="1225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19"/>
            <p:cNvSpPr txBox="1">
              <a:spLocks noChangeArrowheads="1"/>
            </p:cNvSpPr>
            <p:nvPr/>
          </p:nvSpPr>
          <p:spPr bwMode="auto">
            <a:xfrm>
              <a:off x="5940999" y="5615117"/>
              <a:ext cx="2655009" cy="731023"/>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lIns="89833" tIns="44916" rIns="89833" bIns="44916">
              <a:spAutoFit/>
            </a:bodyPr>
            <a:lstStyle/>
            <a:p>
              <a:pPr fontAlgn="base">
                <a:spcBef>
                  <a:spcPct val="50000"/>
                </a:spcBef>
                <a:spcAft>
                  <a:spcPct val="0"/>
                </a:spcAft>
                <a:buClr>
                  <a:srgbClr val="FFFFFF"/>
                </a:buClr>
                <a:defRPr/>
              </a:pPr>
              <a:r>
                <a:rPr lang="en-US" sz="1316" b="1" dirty="0">
                  <a:solidFill>
                    <a:srgbClr val="000000"/>
                  </a:solidFill>
                  <a:latin typeface="Arial" charset="0"/>
                  <a:cs typeface="Arial" charset="0"/>
                </a:rPr>
                <a:t>Identify criminals and threats from disparate video, audio, and data feeds </a:t>
              </a:r>
            </a:p>
          </p:txBody>
        </p:sp>
        <p:sp>
          <p:nvSpPr>
            <p:cNvPr id="10" name="Text Box 17"/>
            <p:cNvSpPr txBox="1">
              <a:spLocks noChangeArrowheads="1"/>
            </p:cNvSpPr>
            <p:nvPr/>
          </p:nvSpPr>
          <p:spPr bwMode="auto">
            <a:xfrm>
              <a:off x="5929397" y="4628772"/>
              <a:ext cx="2666612" cy="519007"/>
            </a:xfrm>
            <a:prstGeom prst="rect">
              <a:avLst/>
            </a:prstGeom>
            <a:noFill/>
            <a:ln w="9525">
              <a:noFill/>
              <a:miter lim="800000"/>
              <a:headEnd/>
              <a:tailEnd/>
            </a:ln>
            <a:effectLst>
              <a:prstShdw prst="shdw17" dist="17961" dir="2700000">
                <a:schemeClr val="accent1">
                  <a:gamma/>
                  <a:shade val="60000"/>
                  <a:invGamma/>
                </a:schemeClr>
              </a:prstShdw>
            </a:effectLst>
          </p:spPr>
          <p:txBody>
            <a:bodyPr lIns="89833" tIns="44916" rIns="89833" bIns="44916">
              <a:spAutoFit/>
            </a:bodyPr>
            <a:lstStyle/>
            <a:p>
              <a:pPr fontAlgn="base">
                <a:spcBef>
                  <a:spcPct val="50000"/>
                </a:spcBef>
                <a:spcAft>
                  <a:spcPct val="0"/>
                </a:spcAft>
                <a:buClr>
                  <a:srgbClr val="FFFFFF"/>
                </a:buClr>
                <a:defRPr/>
              </a:pPr>
              <a:r>
                <a:rPr lang="en-US" sz="1316" b="1" dirty="0">
                  <a:solidFill>
                    <a:srgbClr val="000000"/>
                  </a:solidFill>
                  <a:latin typeface="Arial" charset="0"/>
                  <a:cs typeface="Arial" charset="0"/>
                </a:rPr>
                <a:t>Make risk decisions based on real-time transactional data</a:t>
              </a:r>
            </a:p>
          </p:txBody>
        </p:sp>
        <p:sp>
          <p:nvSpPr>
            <p:cNvPr id="11" name="Text Box 16"/>
            <p:cNvSpPr txBox="1">
              <a:spLocks noChangeArrowheads="1"/>
            </p:cNvSpPr>
            <p:nvPr/>
          </p:nvSpPr>
          <p:spPr bwMode="auto">
            <a:xfrm>
              <a:off x="5922433" y="3373212"/>
              <a:ext cx="2914942" cy="943039"/>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lIns="89833" tIns="44916" rIns="89833" bIns="44916">
              <a:spAutoFit/>
            </a:bodyPr>
            <a:lstStyle/>
            <a:p>
              <a:pPr fontAlgn="base">
                <a:spcBef>
                  <a:spcPct val="50000"/>
                </a:spcBef>
                <a:spcAft>
                  <a:spcPct val="0"/>
                </a:spcAft>
                <a:buClr>
                  <a:srgbClr val="FFFFFF"/>
                </a:buClr>
                <a:defRPr/>
              </a:pPr>
              <a:r>
                <a:rPr lang="en-US" sz="1316" b="1" dirty="0">
                  <a:solidFill>
                    <a:srgbClr val="000000"/>
                  </a:solidFill>
                  <a:latin typeface="Arial" charset="0"/>
                  <a:cs typeface="Arial" charset="0"/>
                </a:rPr>
                <a:t>Predict weather patterns to plan optimal wind turbine usage, and optimize capital expenditure on asset placement</a:t>
              </a:r>
            </a:p>
          </p:txBody>
        </p:sp>
        <p:sp>
          <p:nvSpPr>
            <p:cNvPr id="12" name="Text Box 18"/>
            <p:cNvSpPr txBox="1">
              <a:spLocks noChangeArrowheads="1"/>
            </p:cNvSpPr>
            <p:nvPr/>
          </p:nvSpPr>
          <p:spPr bwMode="auto">
            <a:xfrm>
              <a:off x="5938680" y="2389188"/>
              <a:ext cx="2809361" cy="731023"/>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lIns="89833" tIns="44916" rIns="89833" bIns="44916">
              <a:spAutoFit/>
            </a:bodyPr>
            <a:lstStyle/>
            <a:p>
              <a:pPr fontAlgn="base">
                <a:spcBef>
                  <a:spcPct val="50000"/>
                </a:spcBef>
                <a:spcAft>
                  <a:spcPct val="0"/>
                </a:spcAft>
                <a:buClr>
                  <a:srgbClr val="FFFFFF"/>
                </a:buClr>
                <a:defRPr/>
              </a:pPr>
              <a:r>
                <a:rPr lang="en-US" sz="1316" b="1" dirty="0">
                  <a:solidFill>
                    <a:srgbClr val="000000"/>
                  </a:solidFill>
                  <a:latin typeface="Arial" charset="0"/>
                  <a:cs typeface="Arial" charset="0"/>
                </a:rPr>
                <a:t>Detect life-threatening conditions at hospitals in time to intervene</a:t>
              </a:r>
            </a:p>
          </p:txBody>
        </p:sp>
        <p:sp>
          <p:nvSpPr>
            <p:cNvPr id="13" name="Text Box 15"/>
            <p:cNvSpPr txBox="1">
              <a:spLocks noChangeArrowheads="1"/>
            </p:cNvSpPr>
            <p:nvPr/>
          </p:nvSpPr>
          <p:spPr bwMode="auto">
            <a:xfrm>
              <a:off x="5931717" y="1358747"/>
              <a:ext cx="2816324" cy="731023"/>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lIns="89833" tIns="44916" rIns="89833" bIns="44916">
              <a:spAutoFit/>
            </a:bodyPr>
            <a:lstStyle/>
            <a:p>
              <a:pPr fontAlgn="base">
                <a:spcBef>
                  <a:spcPct val="50000"/>
                </a:spcBef>
                <a:spcAft>
                  <a:spcPct val="0"/>
                </a:spcAft>
                <a:buClr>
                  <a:srgbClr val="FFFFFF"/>
                </a:buClr>
                <a:defRPr/>
              </a:pPr>
              <a:r>
                <a:rPr lang="en-US" sz="1316" b="1" dirty="0">
                  <a:solidFill>
                    <a:srgbClr val="000000"/>
                  </a:solidFill>
                  <a:latin typeface="Arial" charset="0"/>
                  <a:cs typeface="Arial" charset="0"/>
                </a:rPr>
                <a:t>Multi-channel customer sentiment and experience analysis</a:t>
              </a:r>
            </a:p>
          </p:txBody>
        </p:sp>
        <p:pic>
          <p:nvPicPr>
            <p:cNvPr id="14" name="Picture 32" descr="rfid-tags-shado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2294" y="5155596"/>
              <a:ext cx="719452" cy="670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5" descr="facebook-shado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862" y="2528436"/>
              <a:ext cx="1158085" cy="475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3"/>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56490" y="1521204"/>
              <a:ext cx="1060610" cy="728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 name="Group 7"/>
            <p:cNvGrpSpPr>
              <a:grpSpLocks/>
            </p:cNvGrpSpPr>
            <p:nvPr/>
          </p:nvGrpSpPr>
          <p:grpSpPr bwMode="auto">
            <a:xfrm>
              <a:off x="225983" y="3066865"/>
              <a:ext cx="1055969" cy="1127915"/>
              <a:chOff x="2363" y="3682"/>
              <a:chExt cx="820" cy="849"/>
            </a:xfrm>
          </p:grpSpPr>
          <p:pic>
            <p:nvPicPr>
              <p:cNvPr id="30" name="Picture 8" descr="Twitter.png"/>
              <p:cNvPicPr>
                <a:picLocks noChangeAspect="1" noChangeArrowheads="1"/>
              </p:cNvPicPr>
              <p:nvPr/>
            </p:nvPicPr>
            <p:blipFill>
              <a:blip r:embed="rId7">
                <a:extLst>
                  <a:ext uri="{28A0092B-C50C-407E-A947-70E740481C1C}">
                    <a14:useLocalDpi xmlns:a14="http://schemas.microsoft.com/office/drawing/2010/main" val="0"/>
                  </a:ext>
                </a:extLst>
              </a:blip>
              <a:srcRect r="61218" b="29"/>
              <a:stretch>
                <a:fillRect/>
              </a:stretch>
            </p:blipFill>
            <p:spPr bwMode="auto">
              <a:xfrm>
                <a:off x="2437" y="3969"/>
                <a:ext cx="503" cy="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9" descr="Twitter.png"/>
              <p:cNvPicPr>
                <a:picLocks noChangeAspect="1" noChangeArrowheads="1"/>
              </p:cNvPicPr>
              <p:nvPr/>
            </p:nvPicPr>
            <p:blipFill>
              <a:blip r:embed="rId7">
                <a:extLst>
                  <a:ext uri="{28A0092B-C50C-407E-A947-70E740481C1C}">
                    <a14:useLocalDpi xmlns:a14="http://schemas.microsoft.com/office/drawing/2010/main" val="0"/>
                  </a:ext>
                </a:extLst>
              </a:blip>
              <a:srcRect l="36777" t="10674" b="48767"/>
              <a:stretch>
                <a:fillRect/>
              </a:stretch>
            </p:blipFill>
            <p:spPr bwMode="auto">
              <a:xfrm>
                <a:off x="2363" y="3682"/>
                <a:ext cx="820"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 name="Picture 46" descr="datamar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62630" y="5680100"/>
              <a:ext cx="642866" cy="870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47" descr="server_databas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10483" y="5480509"/>
              <a:ext cx="573240" cy="742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44" descr="cellphon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5298" y="4830682"/>
              <a:ext cx="686960" cy="67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45" descr="telc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97173" y="1915742"/>
              <a:ext cx="443276" cy="61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6" descr="li-blu-arrow-up"/>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33216" y="2827822"/>
              <a:ext cx="3729544" cy="2098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7" descr="question_mark"/>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10073" y="3243247"/>
              <a:ext cx="1223067" cy="126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5" descr="risk-ico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50015" y="4454711"/>
              <a:ext cx="902795" cy="905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6" descr="customer-servic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952334" y="1254311"/>
              <a:ext cx="867984" cy="895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7" descr="windmill"/>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50014" y="3398742"/>
              <a:ext cx="867984" cy="895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8" descr="secirity"/>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950014" y="5531567"/>
              <a:ext cx="867984" cy="895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9" descr="docto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952334" y="2331168"/>
              <a:ext cx="867984" cy="895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30" descr="email"/>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97723" y="4315461"/>
              <a:ext cx="666072" cy="652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5808244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adoption (emphasis on Hadoop)</a:t>
            </a:r>
          </a:p>
        </p:txBody>
      </p:sp>
      <p:sp>
        <p:nvSpPr>
          <p:cNvPr id="4" name="object 6"/>
          <p:cNvSpPr/>
          <p:nvPr/>
        </p:nvSpPr>
        <p:spPr>
          <a:xfrm>
            <a:off x="1663166" y="1625944"/>
            <a:ext cx="4626864" cy="3981033"/>
          </a:xfrm>
          <a:prstGeom prst="rect">
            <a:avLst/>
          </a:prstGeom>
          <a:blipFill>
            <a:blip r:embed="rId3" cstate="print"/>
            <a:stretch>
              <a:fillRect/>
            </a:stretch>
          </a:blipFill>
          <a:ln w="6350">
            <a:solidFill>
              <a:srgbClr val="000000"/>
            </a:solidFill>
          </a:ln>
        </p:spPr>
        <p:txBody>
          <a:bodyPr wrap="square" lIns="0" tIns="0" rIns="0" bIns="0" rtlCol="0"/>
          <a:lstStyle/>
          <a:p>
            <a:pPr fontAlgn="base">
              <a:spcBef>
                <a:spcPct val="30000"/>
              </a:spcBef>
              <a:spcAft>
                <a:spcPct val="0"/>
              </a:spcAft>
              <a:buClr>
                <a:srgbClr val="FFFFFF"/>
              </a:buClr>
            </a:pPr>
            <a:endParaRPr>
              <a:solidFill>
                <a:srgbClr val="000000"/>
              </a:solidFill>
              <a:latin typeface="Tahoma" pitchFamily="34" charset="0"/>
            </a:endParaRPr>
          </a:p>
        </p:txBody>
      </p:sp>
      <p:sp>
        <p:nvSpPr>
          <p:cNvPr id="5" name="object 7"/>
          <p:cNvSpPr/>
          <p:nvPr/>
        </p:nvSpPr>
        <p:spPr>
          <a:xfrm>
            <a:off x="6388608" y="1654629"/>
            <a:ext cx="4026440" cy="3889593"/>
          </a:xfrm>
          <a:prstGeom prst="rect">
            <a:avLst/>
          </a:prstGeom>
          <a:blipFill>
            <a:blip r:embed="rId4" cstate="print"/>
            <a:stretch>
              <a:fillRect/>
            </a:stretch>
          </a:blipFill>
          <a:ln w="6350">
            <a:solidFill>
              <a:srgbClr val="000000"/>
            </a:solidFill>
          </a:ln>
        </p:spPr>
        <p:txBody>
          <a:bodyPr wrap="square" lIns="0" tIns="0" rIns="0" bIns="0" rtlCol="0"/>
          <a:lstStyle/>
          <a:p>
            <a:pPr fontAlgn="base">
              <a:spcBef>
                <a:spcPct val="30000"/>
              </a:spcBef>
              <a:spcAft>
                <a:spcPct val="0"/>
              </a:spcAft>
              <a:buClr>
                <a:srgbClr val="FFFFFF"/>
              </a:buClr>
            </a:pPr>
            <a:endParaRPr>
              <a:solidFill>
                <a:srgbClr val="000000"/>
              </a:solidFill>
              <a:latin typeface="Tahoma" pitchFamily="34" charset="0"/>
            </a:endParaRPr>
          </a:p>
        </p:txBody>
      </p:sp>
    </p:spTree>
    <p:extLst>
      <p:ext uri="{BB962C8B-B14F-4D97-AF65-F5344CB8AC3E}">
        <p14:creationId xmlns:p14="http://schemas.microsoft.com/office/powerpoint/2010/main" val="23420736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Factors driving interest in Big Data Analysis</a:t>
            </a:r>
            <a:endParaRPr lang="en-US" dirty="0"/>
          </a:p>
        </p:txBody>
      </p:sp>
      <p:sp>
        <p:nvSpPr>
          <p:cNvPr id="4" name="object 6"/>
          <p:cNvSpPr>
            <a:spLocks noGrp="1"/>
          </p:cNvSpPr>
          <p:nvPr>
            <p:ph idx="1"/>
          </p:nvPr>
        </p:nvSpPr>
        <p:spPr>
          <a:prstGeom prst="rect">
            <a:avLst/>
          </a:prstGeom>
          <a:blipFill>
            <a:blip r:embed="rId3" cstate="print"/>
            <a:stretch>
              <a:fillRect/>
            </a:stretch>
          </a:blipFill>
        </p:spPr>
        <p:txBody>
          <a:bodyPr vert="horz" wrap="square" lIns="0" tIns="0" rIns="0" bIns="0" numCol="1" rtlCol="0" anchor="t" anchorCtr="0" compatLnSpc="1">
            <a:prstTxWarp prst="textNoShape">
              <a:avLst/>
            </a:prstTxWarp>
          </a:bodyPr>
          <a:lstStyle/>
          <a:p>
            <a:pPr marL="0" indent="0">
              <a:buNone/>
            </a:pPr>
            <a:r>
              <a:rPr lang="en-US" dirty="0"/>
              <a:t> </a:t>
            </a:r>
          </a:p>
        </p:txBody>
      </p:sp>
    </p:spTree>
    <p:extLst>
      <p:ext uri="{BB962C8B-B14F-4D97-AF65-F5344CB8AC3E}">
        <p14:creationId xmlns:p14="http://schemas.microsoft.com/office/powerpoint/2010/main" val="5470608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of Big Data analytics in the next 5 years</a:t>
            </a:r>
          </a:p>
        </p:txBody>
      </p:sp>
      <p:sp>
        <p:nvSpPr>
          <p:cNvPr id="4" name="object 7"/>
          <p:cNvSpPr/>
          <p:nvPr/>
        </p:nvSpPr>
        <p:spPr>
          <a:xfrm>
            <a:off x="2087558" y="1588189"/>
            <a:ext cx="7947676" cy="4297680"/>
          </a:xfrm>
          <a:prstGeom prst="rect">
            <a:avLst/>
          </a:prstGeom>
          <a:blipFill>
            <a:blip r:embed="rId3" cstate="print"/>
            <a:stretch>
              <a:fillRect/>
            </a:stretch>
          </a:blipFill>
          <a:ln w="6350">
            <a:solidFill>
              <a:srgbClr val="000000"/>
            </a:solidFill>
          </a:ln>
        </p:spPr>
        <p:txBody>
          <a:bodyPr wrap="square" lIns="0" tIns="0" rIns="0" bIns="0" rtlCol="0"/>
          <a:lstStyle/>
          <a:p>
            <a:pPr fontAlgn="base">
              <a:spcBef>
                <a:spcPct val="30000"/>
              </a:spcBef>
              <a:spcAft>
                <a:spcPct val="0"/>
              </a:spcAft>
              <a:buClr>
                <a:srgbClr val="FFFFFF"/>
              </a:buClr>
            </a:pPr>
            <a:endParaRPr>
              <a:solidFill>
                <a:srgbClr val="000000"/>
              </a:solidFill>
              <a:latin typeface="Tahoma" pitchFamily="34" charset="0"/>
            </a:endParaRPr>
          </a:p>
        </p:txBody>
      </p:sp>
    </p:spTree>
    <p:extLst>
      <p:ext uri="{BB962C8B-B14F-4D97-AF65-F5344CB8AC3E}">
        <p14:creationId xmlns:p14="http://schemas.microsoft.com/office/powerpoint/2010/main" val="28129047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Outcomes &amp; data sources</a:t>
            </a:r>
          </a:p>
        </p:txBody>
      </p:sp>
      <p:pic>
        <p:nvPicPr>
          <p:cNvPr id="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010" y="1450309"/>
            <a:ext cx="4215621" cy="4681728"/>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t="1063" r="1872" b="1"/>
          <a:stretch/>
        </p:blipFill>
        <p:spPr bwMode="auto">
          <a:xfrm>
            <a:off x="6716279" y="1219234"/>
            <a:ext cx="3254669" cy="532787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7171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Big Data - a tsunami that is hitting us already</a:t>
            </a:r>
            <a:endParaRPr lang="en-US" dirty="0"/>
          </a:p>
        </p:txBody>
      </p:sp>
      <p:sp>
        <p:nvSpPr>
          <p:cNvPr id="3" name="Content Placeholder 2"/>
          <p:cNvSpPr>
            <a:spLocks noGrp="1"/>
          </p:cNvSpPr>
          <p:nvPr>
            <p:ph idx="1"/>
          </p:nvPr>
        </p:nvSpPr>
        <p:spPr/>
        <p:txBody>
          <a:bodyPr/>
          <a:lstStyle/>
          <a:p>
            <a:pPr>
              <a:spcBef>
                <a:spcPts val="300"/>
              </a:spcBef>
            </a:pPr>
            <a:r>
              <a:rPr lang="en-US" dirty="0"/>
              <a:t>We are witnessing a tsunami of data:</a:t>
            </a:r>
          </a:p>
          <a:p>
            <a:pPr lvl="1">
              <a:spcBef>
                <a:spcPts val="300"/>
              </a:spcBef>
            </a:pPr>
            <a:r>
              <a:rPr lang="en-US" dirty="0"/>
              <a:t>Huge volumes </a:t>
            </a:r>
          </a:p>
          <a:p>
            <a:pPr lvl="1">
              <a:spcBef>
                <a:spcPts val="300"/>
              </a:spcBef>
            </a:pPr>
            <a:r>
              <a:rPr lang="en-US" dirty="0"/>
              <a:t>Data of different types and formats</a:t>
            </a:r>
          </a:p>
          <a:p>
            <a:pPr lvl="1">
              <a:spcBef>
                <a:spcPts val="300"/>
              </a:spcBef>
            </a:pPr>
            <a:r>
              <a:rPr lang="en-US" dirty="0"/>
              <a:t>Impacting the business at new and ever increasing speeds</a:t>
            </a:r>
          </a:p>
          <a:p>
            <a:pPr>
              <a:spcBef>
                <a:spcPts val="300"/>
              </a:spcBef>
            </a:pPr>
            <a:r>
              <a:rPr lang="en-US" dirty="0"/>
              <a:t>The challenges:</a:t>
            </a:r>
          </a:p>
          <a:p>
            <a:pPr lvl="1">
              <a:spcBef>
                <a:spcPts val="300"/>
              </a:spcBef>
            </a:pPr>
            <a:r>
              <a:rPr lang="en-US" dirty="0"/>
              <a:t>Capturing, transporting, and moving the data</a:t>
            </a:r>
          </a:p>
          <a:p>
            <a:pPr lvl="1">
              <a:spcBef>
                <a:spcPts val="300"/>
              </a:spcBef>
            </a:pPr>
            <a:r>
              <a:rPr lang="en-US" dirty="0"/>
              <a:t>Managing - the data, the hardware involved, and the software </a:t>
            </a:r>
            <a:br>
              <a:rPr lang="en-US" dirty="0"/>
            </a:br>
            <a:r>
              <a:rPr lang="en-US" dirty="0"/>
              <a:t>(open source and not)</a:t>
            </a:r>
          </a:p>
          <a:p>
            <a:pPr lvl="1">
              <a:spcBef>
                <a:spcPts val="300"/>
              </a:spcBef>
            </a:pPr>
            <a:r>
              <a:rPr lang="en-US" dirty="0"/>
              <a:t>Processing - from munging the raw data to programming to provide insight into the data</a:t>
            </a:r>
          </a:p>
          <a:p>
            <a:pPr lvl="1">
              <a:spcBef>
                <a:spcPts val="300"/>
              </a:spcBef>
            </a:pPr>
            <a:r>
              <a:rPr lang="en-US" dirty="0"/>
              <a:t>Storing - safeguarding and securing</a:t>
            </a:r>
          </a:p>
          <a:p>
            <a:pPr lvl="2">
              <a:spcBef>
                <a:spcPts val="300"/>
              </a:spcBef>
            </a:pPr>
            <a:r>
              <a:rPr lang="en-US" dirty="0"/>
              <a:t>“Big Data refers to non-conventional strategies and innovative technologies used by businesses and organizations to capture, manage, process, and make sense of a large volume of data”</a:t>
            </a:r>
          </a:p>
          <a:p>
            <a:pPr>
              <a:spcBef>
                <a:spcPts val="300"/>
              </a:spcBef>
            </a:pPr>
            <a:r>
              <a:rPr lang="en-US" dirty="0"/>
              <a:t>The industries involved</a:t>
            </a:r>
          </a:p>
          <a:p>
            <a:pPr>
              <a:spcBef>
                <a:spcPts val="300"/>
              </a:spcBef>
            </a:pPr>
            <a:r>
              <a:rPr lang="en-US" dirty="0"/>
              <a:t>The futures</a:t>
            </a:r>
          </a:p>
          <a:p>
            <a:pPr>
              <a:spcBef>
                <a:spcPts val="300"/>
              </a:spcBef>
            </a:pPr>
            <a:endParaRPr lang="en-US" dirty="0"/>
          </a:p>
        </p:txBody>
      </p:sp>
    </p:spTree>
    <p:extLst>
      <p:ext uri="{BB962C8B-B14F-4D97-AF65-F5344CB8AC3E}">
        <p14:creationId xmlns:p14="http://schemas.microsoft.com/office/powerpoint/2010/main" val="31229427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&amp; Data Science</a:t>
            </a:r>
            <a:endParaRPr lang="en-US" dirty="0"/>
          </a:p>
        </p:txBody>
      </p:sp>
      <p:sp>
        <p:nvSpPr>
          <p:cNvPr id="3" name="Content Placeholder 2"/>
          <p:cNvSpPr>
            <a:spLocks noGrp="1"/>
          </p:cNvSpPr>
          <p:nvPr>
            <p:ph idx="1"/>
          </p:nvPr>
        </p:nvSpPr>
        <p:spPr/>
        <p:txBody>
          <a:bodyPr/>
          <a:lstStyle/>
          <a:p>
            <a:r>
              <a:rPr lang="en-US" dirty="0"/>
              <a:t>The direction of this course is to </a:t>
            </a:r>
            <a:r>
              <a:rPr lang="en-US" i="1" dirty="0"/>
              <a:t>head towards </a:t>
            </a:r>
            <a:r>
              <a:rPr lang="en-US" dirty="0"/>
              <a:t>a study of Data Science - and that means we will have to study the nature of data, including how it is found, what formats it occurs in, wrangling it, …</a:t>
            </a:r>
          </a:p>
          <a:p>
            <a:r>
              <a:rPr lang="en-US" dirty="0"/>
              <a:t>During the journey we will study:</a:t>
            </a:r>
          </a:p>
          <a:p>
            <a:pPr lvl="1"/>
            <a:r>
              <a:rPr lang="en-US" dirty="0"/>
              <a:t>The basics of the technology: Hadoop &amp; HDFS, MapReduce &amp; YARN, Spark</a:t>
            </a:r>
          </a:p>
          <a:p>
            <a:pPr lvl="1"/>
            <a:r>
              <a:rPr lang="en-US" dirty="0"/>
              <a:t>Data formats &amp; data movement</a:t>
            </a:r>
          </a:p>
          <a:p>
            <a:pPr lvl="1"/>
            <a:r>
              <a:rPr lang="en-US" dirty="0"/>
              <a:t>The role &amp; work of the Data Scientist</a:t>
            </a:r>
          </a:p>
          <a:p>
            <a:pPr lvl="1"/>
            <a:r>
              <a:rPr lang="en-US" dirty="0"/>
              <a:t>Programming for Big Data</a:t>
            </a:r>
          </a:p>
          <a:p>
            <a:pPr lvl="1"/>
            <a:r>
              <a:rPr lang="en-US" dirty="0"/>
              <a:t>The Hadoop ecosystem - both open source and proprietary approaches</a:t>
            </a:r>
          </a:p>
          <a:p>
            <a:pPr lvl="1"/>
            <a:r>
              <a:rPr lang="en-US" dirty="0"/>
              <a:t>Data governance &amp; data security</a:t>
            </a:r>
          </a:p>
          <a:p>
            <a:endParaRPr lang="en-US" dirty="0"/>
          </a:p>
        </p:txBody>
      </p:sp>
    </p:spTree>
    <p:extLst>
      <p:ext uri="{BB962C8B-B14F-4D97-AF65-F5344CB8AC3E}">
        <p14:creationId xmlns:p14="http://schemas.microsoft.com/office/powerpoint/2010/main" val="23693395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Facets of data</a:t>
            </a:r>
            <a:endParaRPr lang="en-US" dirty="0"/>
          </a:p>
        </p:txBody>
      </p:sp>
      <p:sp>
        <p:nvSpPr>
          <p:cNvPr id="3" name="Content Placeholder 2"/>
          <p:cNvSpPr>
            <a:spLocks noGrp="1"/>
          </p:cNvSpPr>
          <p:nvPr>
            <p:ph idx="1"/>
          </p:nvPr>
        </p:nvSpPr>
        <p:spPr/>
        <p:txBody>
          <a:bodyPr/>
          <a:lstStyle/>
          <a:p>
            <a:pPr marL="0" indent="0">
              <a:buNone/>
            </a:pPr>
            <a:r>
              <a:rPr lang="en-US" dirty="0"/>
              <a:t>In data science and big data, you will come across many different types of data, and each of them require different tools and techniques. The main categories of data are:</a:t>
            </a:r>
          </a:p>
          <a:p>
            <a:r>
              <a:rPr lang="en-US" dirty="0"/>
              <a:t>Structured</a:t>
            </a:r>
          </a:p>
          <a:p>
            <a:r>
              <a:rPr lang="en-US" dirty="0"/>
              <a:t>Unstructured</a:t>
            </a:r>
          </a:p>
          <a:p>
            <a:r>
              <a:rPr lang="en-US" dirty="0"/>
              <a:t>Natural language</a:t>
            </a:r>
          </a:p>
          <a:p>
            <a:r>
              <a:rPr lang="en-US" dirty="0"/>
              <a:t>Machine-generated</a:t>
            </a:r>
          </a:p>
          <a:p>
            <a:r>
              <a:rPr lang="en-US" dirty="0"/>
              <a:t>Graph-based</a:t>
            </a:r>
          </a:p>
          <a:p>
            <a:r>
              <a:rPr lang="en-US" dirty="0"/>
              <a:t>Audio, video, and image</a:t>
            </a:r>
          </a:p>
          <a:p>
            <a:r>
              <a:rPr lang="en-US" dirty="0"/>
              <a:t>Streaming</a:t>
            </a:r>
          </a:p>
          <a:p>
            <a:pPr marL="0" indent="0">
              <a:buNone/>
            </a:pPr>
            <a:endParaRPr lang="en-US" sz="1600" dirty="0"/>
          </a:p>
          <a:p>
            <a:pPr marL="0" indent="0">
              <a:buNone/>
            </a:pPr>
            <a:r>
              <a:rPr lang="en-US" sz="1600" dirty="0" err="1"/>
              <a:t>Cielen</a:t>
            </a:r>
            <a:r>
              <a:rPr lang="en-US" sz="1600" dirty="0"/>
              <a:t>, D., </a:t>
            </a:r>
            <a:r>
              <a:rPr lang="en-US" sz="1600" dirty="0" err="1"/>
              <a:t>Meysman</a:t>
            </a:r>
            <a:r>
              <a:rPr lang="en-US" sz="1600" dirty="0"/>
              <a:t>, A. D. B., &amp; Ali, M. (2016). </a:t>
            </a:r>
            <a:r>
              <a:rPr lang="en-US" sz="1600" i="1" dirty="0"/>
              <a:t>Introducing data science: Big data, machine learning, and more, using Python tools</a:t>
            </a:r>
            <a:r>
              <a:rPr lang="en-US" sz="1600" dirty="0"/>
              <a:t>. Shelter Island, NY: Manning Publications, pp. 4-8.</a:t>
            </a:r>
          </a:p>
          <a:p>
            <a:endParaRPr lang="en-US" dirty="0"/>
          </a:p>
        </p:txBody>
      </p:sp>
    </p:spTree>
    <p:extLst>
      <p:ext uri="{BB962C8B-B14F-4D97-AF65-F5344CB8AC3E}">
        <p14:creationId xmlns:p14="http://schemas.microsoft.com/office/powerpoint/2010/main" val="29455433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of Units / Binary System of Units</a:t>
            </a:r>
          </a:p>
        </p:txBody>
      </p:sp>
      <p:pic>
        <p:nvPicPr>
          <p:cNvPr id="6" name="Picture 5"/>
          <p:cNvPicPr>
            <a:picLocks noChangeAspect="1"/>
          </p:cNvPicPr>
          <p:nvPr/>
        </p:nvPicPr>
        <p:blipFill>
          <a:blip r:embed="rId3"/>
          <a:stretch>
            <a:fillRect/>
          </a:stretch>
        </p:blipFill>
        <p:spPr>
          <a:xfrm>
            <a:off x="1833465" y="1426464"/>
            <a:ext cx="8413103" cy="4572000"/>
          </a:xfrm>
          <a:prstGeom prst="rect">
            <a:avLst/>
          </a:prstGeom>
          <a:ln w="6350">
            <a:solidFill>
              <a:srgbClr val="000000"/>
            </a:solidFill>
          </a:ln>
        </p:spPr>
      </p:pic>
    </p:spTree>
    <p:extLst>
      <p:ext uri="{BB962C8B-B14F-4D97-AF65-F5344CB8AC3E}">
        <p14:creationId xmlns:p14="http://schemas.microsoft.com/office/powerpoint/2010/main" val="17848732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Introduction to Hadoop &amp; the Hadoop Ecosystem</a:t>
            </a:r>
            <a:endParaRPr lang="en-US" dirty="0"/>
          </a:p>
        </p:txBody>
      </p:sp>
      <p:sp>
        <p:nvSpPr>
          <p:cNvPr id="3" name="Content Placeholder 2"/>
          <p:cNvSpPr>
            <a:spLocks noGrp="1"/>
          </p:cNvSpPr>
          <p:nvPr>
            <p:ph idx="1"/>
          </p:nvPr>
        </p:nvSpPr>
        <p:spPr/>
        <p:txBody>
          <a:bodyPr/>
          <a:lstStyle/>
          <a:p>
            <a:r>
              <a:rPr lang="en-US" altLang="en-US"/>
              <a:t>Why? When? Where?   </a:t>
            </a:r>
          </a:p>
          <a:p>
            <a:pPr lvl="1"/>
            <a:r>
              <a:rPr lang="en-US" altLang="en-US"/>
              <a:t>Origins / History</a:t>
            </a:r>
          </a:p>
          <a:p>
            <a:pPr lvl="1"/>
            <a:r>
              <a:rPr lang="en-US" altLang="en-US"/>
              <a:t>The Why of Hadoop</a:t>
            </a:r>
          </a:p>
          <a:p>
            <a:pPr lvl="1"/>
            <a:r>
              <a:rPr lang="en-US" altLang="en-US"/>
              <a:t>The When of Hadoop</a:t>
            </a:r>
          </a:p>
          <a:p>
            <a:pPr lvl="1"/>
            <a:r>
              <a:rPr lang="en-US" altLang="en-US"/>
              <a:t>The Where of Hadoop</a:t>
            </a:r>
          </a:p>
          <a:p>
            <a:r>
              <a:rPr lang="en-US" altLang="en-US"/>
              <a:t>Hadoop Basics</a:t>
            </a:r>
          </a:p>
          <a:p>
            <a:pPr lvl="1"/>
            <a:r>
              <a:rPr lang="en-US" altLang="en-US"/>
              <a:t>Comparison with RDBMS</a:t>
            </a:r>
          </a:p>
          <a:p>
            <a:r>
              <a:rPr lang="en-US" altLang="en-US"/>
              <a:t>Hadoop architecture</a:t>
            </a:r>
          </a:p>
          <a:p>
            <a:pPr lvl="1"/>
            <a:r>
              <a:rPr lang="en-US" altLang="en-US"/>
              <a:t>MapReduce</a:t>
            </a:r>
          </a:p>
          <a:p>
            <a:pPr lvl="1"/>
            <a:r>
              <a:rPr lang="en-US" altLang="en-US"/>
              <a:t>HDFS</a:t>
            </a:r>
          </a:p>
          <a:p>
            <a:pPr lvl="1"/>
            <a:r>
              <a:rPr lang="en-US" altLang="en-US"/>
              <a:t>Hadoop Common</a:t>
            </a:r>
          </a:p>
          <a:p>
            <a:endParaRPr lang="en-US"/>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7519" y="1188721"/>
            <a:ext cx="5259897" cy="3474720"/>
          </a:xfrm>
          <a:prstGeom prst="rect">
            <a:avLst/>
          </a:prstGeom>
          <a:ln w="6350">
            <a:solidFill>
              <a:srgbClr val="000000"/>
            </a:solidFill>
          </a:ln>
        </p:spPr>
      </p:pic>
    </p:spTree>
    <p:extLst>
      <p:ext uri="{BB962C8B-B14F-4D97-AF65-F5344CB8AC3E}">
        <p14:creationId xmlns:p14="http://schemas.microsoft.com/office/powerpoint/2010/main" val="13876636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Hadoop?</a:t>
            </a:r>
          </a:p>
        </p:txBody>
      </p:sp>
      <p:sp>
        <p:nvSpPr>
          <p:cNvPr id="3" name="Content Placeholder 2"/>
          <p:cNvSpPr>
            <a:spLocks noGrp="1"/>
          </p:cNvSpPr>
          <p:nvPr>
            <p:ph idx="1"/>
          </p:nvPr>
        </p:nvSpPr>
        <p:spPr/>
        <p:txBody>
          <a:bodyPr/>
          <a:lstStyle/>
          <a:p>
            <a:r>
              <a:rPr lang="en-US" dirty="0"/>
              <a:t>Apache open source software framework for reliable, scalable, distributed computing of massive amount of data</a:t>
            </a:r>
          </a:p>
          <a:p>
            <a:pPr lvl="1"/>
            <a:r>
              <a:rPr lang="en-US" dirty="0"/>
              <a:t>Hides underlying system details and complexities from user</a:t>
            </a:r>
          </a:p>
          <a:p>
            <a:pPr lvl="1"/>
            <a:r>
              <a:rPr lang="en-US" dirty="0"/>
              <a:t>Developed in Java</a:t>
            </a:r>
          </a:p>
          <a:p>
            <a:r>
              <a:rPr lang="en-US" dirty="0"/>
              <a:t>Consists of 3 sub projects:</a:t>
            </a:r>
          </a:p>
          <a:p>
            <a:pPr lvl="1"/>
            <a:r>
              <a:rPr lang="en-US" dirty="0"/>
              <a:t>MapReduce</a:t>
            </a:r>
          </a:p>
          <a:p>
            <a:pPr lvl="1">
              <a:spcBef>
                <a:spcPts val="600"/>
              </a:spcBef>
            </a:pPr>
            <a:r>
              <a:rPr lang="en-US" dirty="0"/>
              <a:t>Hadoop Distributed File System (aka. HDFS)</a:t>
            </a:r>
          </a:p>
          <a:p>
            <a:pPr lvl="1">
              <a:spcBef>
                <a:spcPts val="600"/>
              </a:spcBef>
            </a:pPr>
            <a:r>
              <a:rPr lang="en-US" dirty="0"/>
              <a:t>Hadoop Common</a:t>
            </a:r>
          </a:p>
          <a:p>
            <a:r>
              <a:rPr lang="en-US" dirty="0"/>
              <a:t>Has a large ecosystem with both open-source &amp; proprietary Hadoop-related projects</a:t>
            </a:r>
          </a:p>
          <a:p>
            <a:pPr lvl="1"/>
            <a:r>
              <a:rPr lang="en-US" dirty="0" err="1"/>
              <a:t>Hbase</a:t>
            </a:r>
            <a:r>
              <a:rPr lang="en-US" dirty="0"/>
              <a:t> / Zookeeper / Avro / etc.</a:t>
            </a:r>
          </a:p>
          <a:p>
            <a:r>
              <a:rPr lang="en-US" dirty="0"/>
              <a:t>Meant for heterogeneous commodity hardware</a:t>
            </a:r>
          </a:p>
          <a:p>
            <a:endParaRPr lang="en-US" dirty="0"/>
          </a:p>
        </p:txBody>
      </p:sp>
    </p:spTree>
    <p:extLst>
      <p:ext uri="{BB962C8B-B14F-4D97-AF65-F5344CB8AC3E}">
        <p14:creationId xmlns:p14="http://schemas.microsoft.com/office/powerpoint/2010/main" val="21255279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large (and growing) Ecosystem</a:t>
            </a:r>
          </a:p>
        </p:txBody>
      </p:sp>
      <p:pic>
        <p:nvPicPr>
          <p:cNvPr id="23" name="Picture 22"/>
          <p:cNvPicPr>
            <a:picLocks noChangeAspect="1"/>
          </p:cNvPicPr>
          <p:nvPr/>
        </p:nvPicPr>
        <p:blipFill>
          <a:blip r:embed="rId3"/>
          <a:stretch>
            <a:fillRect/>
          </a:stretch>
        </p:blipFill>
        <p:spPr>
          <a:xfrm>
            <a:off x="1971956" y="1702914"/>
            <a:ext cx="8250594" cy="3859149"/>
          </a:xfrm>
          <a:prstGeom prst="rect">
            <a:avLst/>
          </a:prstGeom>
          <a:ln w="6350">
            <a:solidFill>
              <a:srgbClr val="000000"/>
            </a:solidFill>
          </a:ln>
        </p:spPr>
      </p:pic>
    </p:spTree>
    <p:extLst>
      <p:ext uri="{BB962C8B-B14F-4D97-AF65-F5344CB8AC3E}">
        <p14:creationId xmlns:p14="http://schemas.microsoft.com/office/powerpoint/2010/main" val="3296497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uses Hadoop?</a:t>
            </a:r>
          </a:p>
        </p:txBody>
      </p:sp>
      <p:pic>
        <p:nvPicPr>
          <p:cNvPr id="4" name="Content Placeholder 3"/>
          <p:cNvPicPr>
            <a:picLocks noGrp="1" noChangeAspect="1"/>
          </p:cNvPicPr>
          <p:nvPr>
            <p:ph idx="1"/>
          </p:nvPr>
        </p:nvPicPr>
        <p:blipFill>
          <a:blip r:embed="rId3"/>
          <a:stretch>
            <a:fillRect/>
          </a:stretch>
        </p:blipFill>
        <p:spPr>
          <a:xfrm>
            <a:off x="1699376" y="1670457"/>
            <a:ext cx="8805863" cy="4412904"/>
          </a:xfrm>
          <a:prstGeom prst="rect">
            <a:avLst/>
          </a:prstGeom>
          <a:ln w="6350">
            <a:solidFill>
              <a:srgbClr val="000000"/>
            </a:solidFill>
          </a:ln>
        </p:spPr>
      </p:pic>
    </p:spTree>
    <p:extLst>
      <p:ext uri="{BB962C8B-B14F-4D97-AF65-F5344CB8AC3E}">
        <p14:creationId xmlns:p14="http://schemas.microsoft.com/office/powerpoint/2010/main" val="40455345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&amp; where Hadoop is used / not used</a:t>
            </a:r>
            <a:endParaRPr lang="en-US" dirty="0"/>
          </a:p>
        </p:txBody>
      </p:sp>
      <p:sp>
        <p:nvSpPr>
          <p:cNvPr id="3" name="Content Placeholder 2"/>
          <p:cNvSpPr>
            <a:spLocks noGrp="1"/>
          </p:cNvSpPr>
          <p:nvPr>
            <p:ph idx="1"/>
          </p:nvPr>
        </p:nvSpPr>
        <p:spPr/>
        <p:txBody>
          <a:bodyPr/>
          <a:lstStyle/>
          <a:p>
            <a:r>
              <a:rPr lang="en-US" altLang="en-US"/>
              <a:t>What Hadoop is good for:</a:t>
            </a:r>
          </a:p>
          <a:p>
            <a:pPr lvl="1"/>
            <a:r>
              <a:rPr lang="en-US" altLang="en-US"/>
              <a:t>Massive amounts of data through </a:t>
            </a:r>
            <a:br>
              <a:rPr lang="en-US" altLang="en-US"/>
            </a:br>
            <a:r>
              <a:rPr lang="en-US" altLang="en-US"/>
              <a:t>parallelism</a:t>
            </a:r>
          </a:p>
          <a:p>
            <a:pPr lvl="1"/>
            <a:r>
              <a:rPr lang="en-US" altLang="en-US"/>
              <a:t>A variety of data (structured, unstructured,</a:t>
            </a:r>
            <a:br>
              <a:rPr lang="en-US" altLang="en-US"/>
            </a:br>
            <a:r>
              <a:rPr lang="en-US" altLang="en-US"/>
              <a:t>semi-structured)</a:t>
            </a:r>
          </a:p>
          <a:p>
            <a:pPr lvl="1"/>
            <a:r>
              <a:rPr lang="en-US" altLang="en-US"/>
              <a:t>Inexpensive commodity hardware</a:t>
            </a:r>
          </a:p>
          <a:p>
            <a:r>
              <a:rPr lang="en-US" altLang="en-US"/>
              <a:t>Hadoop is not good for:</a:t>
            </a:r>
          </a:p>
          <a:p>
            <a:pPr lvl="1"/>
            <a:r>
              <a:rPr lang="en-US" altLang="en-US"/>
              <a:t>Not to process transactions (random access)</a:t>
            </a:r>
          </a:p>
          <a:p>
            <a:pPr lvl="1"/>
            <a:r>
              <a:rPr lang="en-US" altLang="en-US"/>
              <a:t>Not good when work cannot be parallelized</a:t>
            </a:r>
          </a:p>
          <a:p>
            <a:pPr lvl="1"/>
            <a:r>
              <a:rPr lang="en-US" altLang="en-US"/>
              <a:t>Not good for low latency data access</a:t>
            </a:r>
          </a:p>
          <a:p>
            <a:pPr lvl="1"/>
            <a:r>
              <a:rPr lang="en-US" altLang="en-US"/>
              <a:t>Not good for processing lots of small files</a:t>
            </a:r>
          </a:p>
          <a:p>
            <a:pPr lvl="1"/>
            <a:r>
              <a:rPr lang="en-US" altLang="en-US"/>
              <a:t>Not good for intensive calculations with little data</a:t>
            </a:r>
          </a:p>
          <a:p>
            <a:endParaRPr lang="en-US"/>
          </a:p>
          <a:p>
            <a:endParaRPr lang="en-US" dirty="0"/>
          </a:p>
        </p:txBody>
      </p:sp>
    </p:spTree>
    <p:extLst>
      <p:ext uri="{BB962C8B-B14F-4D97-AF65-F5344CB8AC3E}">
        <p14:creationId xmlns:p14="http://schemas.microsoft.com/office/powerpoint/2010/main" val="7238668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 / MapReduce timeline</a:t>
            </a: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9266" y="1619026"/>
            <a:ext cx="8641485" cy="3951288"/>
          </a:xfrm>
          <a:prstGeom prst="rect">
            <a:avLst/>
          </a:prstGeom>
          <a:noFill/>
          <a:ln w="6350">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12708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contributors to Hadoop (e.g., 2006-2011) </a:t>
            </a:r>
          </a:p>
        </p:txBody>
      </p:sp>
      <p:pic>
        <p:nvPicPr>
          <p:cNvPr id="4" name="Content Placeholder 3"/>
          <p:cNvPicPr>
            <a:picLocks noGrp="1" noChangeAspect="1"/>
          </p:cNvPicPr>
          <p:nvPr>
            <p:ph idx="1"/>
          </p:nvPr>
        </p:nvPicPr>
        <p:blipFill>
          <a:blip r:embed="rId3"/>
          <a:stretch>
            <a:fillRect/>
          </a:stretch>
        </p:blipFill>
        <p:spPr>
          <a:xfrm>
            <a:off x="2511210" y="1423919"/>
            <a:ext cx="7046585" cy="4241416"/>
          </a:xfrm>
          <a:prstGeom prst="rect">
            <a:avLst/>
          </a:prstGeom>
          <a:ln w="6350">
            <a:solidFill>
              <a:srgbClr val="000000"/>
            </a:solidFill>
          </a:ln>
        </p:spPr>
      </p:pic>
    </p:spTree>
    <p:extLst>
      <p:ext uri="{BB962C8B-B14F-4D97-AF65-F5344CB8AC3E}">
        <p14:creationId xmlns:p14="http://schemas.microsoft.com/office/powerpoint/2010/main" val="2708241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has an intrinsic property…it grows and grows</a:t>
            </a:r>
          </a:p>
        </p:txBody>
      </p:sp>
      <p:grpSp>
        <p:nvGrpSpPr>
          <p:cNvPr id="66" name="Group 65"/>
          <p:cNvGrpSpPr/>
          <p:nvPr/>
        </p:nvGrpSpPr>
        <p:grpSpPr>
          <a:xfrm>
            <a:off x="1960670" y="1188720"/>
            <a:ext cx="8707331" cy="5049130"/>
            <a:chOff x="338138" y="1354138"/>
            <a:chExt cx="8607425" cy="5118803"/>
          </a:xfrm>
        </p:grpSpPr>
        <p:grpSp>
          <p:nvGrpSpPr>
            <p:cNvPr id="67" name="Group 66"/>
            <p:cNvGrpSpPr>
              <a:grpSpLocks/>
            </p:cNvGrpSpPr>
            <p:nvPr/>
          </p:nvGrpSpPr>
          <p:grpSpPr bwMode="auto">
            <a:xfrm>
              <a:off x="338138" y="4975227"/>
              <a:ext cx="8607425" cy="1497714"/>
              <a:chOff x="338138" y="4975225"/>
              <a:chExt cx="8607425" cy="1497832"/>
            </a:xfrm>
          </p:grpSpPr>
          <p:sp>
            <p:nvSpPr>
              <p:cNvPr id="90" name="TextBox 11"/>
              <p:cNvSpPr txBox="1">
                <a:spLocks noChangeArrowheads="1"/>
              </p:cNvSpPr>
              <p:nvPr/>
            </p:nvSpPr>
            <p:spPr bwMode="auto">
              <a:xfrm>
                <a:off x="338138" y="4975225"/>
                <a:ext cx="2597150" cy="1497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0" tIns="182880" bIns="0">
                <a:spAutoFit/>
              </a:bodyPr>
              <a:lstStyle>
                <a:lvl1pPr eaLnBrk="0" hangingPunct="0">
                  <a:defRPr sz="1100">
                    <a:solidFill>
                      <a:schemeClr val="tx1"/>
                    </a:solidFill>
                    <a:latin typeface="Arial" panose="020B0604020202020204" pitchFamily="34" charset="0"/>
                    <a:cs typeface="Arial" panose="020B0604020202020204" pitchFamily="34" charset="0"/>
                  </a:defRPr>
                </a:lvl1pPr>
                <a:lvl2pPr marL="742950" indent="-285750" eaLnBrk="0" hangingPunct="0">
                  <a:defRPr sz="1100">
                    <a:solidFill>
                      <a:schemeClr val="tx1"/>
                    </a:solidFill>
                    <a:latin typeface="Arial" panose="020B0604020202020204" pitchFamily="34" charset="0"/>
                    <a:cs typeface="Arial" panose="020B0604020202020204" pitchFamily="34" charset="0"/>
                  </a:defRPr>
                </a:lvl2pPr>
                <a:lvl3pPr marL="1143000" indent="-228600" eaLnBrk="0" hangingPunct="0">
                  <a:defRPr sz="1100">
                    <a:solidFill>
                      <a:schemeClr val="tx1"/>
                    </a:solidFill>
                    <a:latin typeface="Arial" panose="020B0604020202020204" pitchFamily="34" charset="0"/>
                    <a:cs typeface="Arial" panose="020B0604020202020204" pitchFamily="34" charset="0"/>
                  </a:defRPr>
                </a:lvl3pPr>
                <a:lvl4pPr marL="1600200" indent="-228600" eaLnBrk="0" hangingPunct="0">
                  <a:defRPr sz="1100">
                    <a:solidFill>
                      <a:schemeClr val="tx1"/>
                    </a:solidFill>
                    <a:latin typeface="Arial" panose="020B0604020202020204" pitchFamily="34" charset="0"/>
                    <a:cs typeface="Arial" panose="020B0604020202020204" pitchFamily="34" charset="0"/>
                  </a:defRPr>
                </a:lvl4pPr>
                <a:lvl5pPr marL="2057400" indent="-228600" eaLnBrk="0" hangingPunct="0">
                  <a:defRPr sz="11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9pPr>
              </a:lstStyle>
              <a:p>
                <a:pPr eaLnBrk="1" fontAlgn="base" hangingPunct="1">
                  <a:lnSpc>
                    <a:spcPct val="90000"/>
                  </a:lnSpc>
                  <a:spcBef>
                    <a:spcPct val="30000"/>
                  </a:spcBef>
                  <a:spcAft>
                    <a:spcPct val="0"/>
                  </a:spcAft>
                  <a:buClr>
                    <a:srgbClr val="000000"/>
                  </a:buClr>
                  <a:buSzPct val="100000"/>
                </a:pPr>
                <a:r>
                  <a:rPr lang="en-US" altLang="en-US" sz="4000" b="1">
                    <a:solidFill>
                      <a:srgbClr val="00B050"/>
                    </a:solidFill>
                    <a:latin typeface="Calibri" panose="020F0502020204030204" pitchFamily="34" charset="0"/>
                    <a:sym typeface="Arial" panose="020B0604020202020204" pitchFamily="34" charset="0"/>
                  </a:rPr>
                  <a:t>1 in 2</a:t>
                </a:r>
              </a:p>
              <a:p>
                <a:pPr eaLnBrk="1" fontAlgn="base" hangingPunct="1">
                  <a:lnSpc>
                    <a:spcPct val="90000"/>
                  </a:lnSpc>
                  <a:spcBef>
                    <a:spcPct val="30000"/>
                  </a:spcBef>
                  <a:spcAft>
                    <a:spcPct val="0"/>
                  </a:spcAft>
                  <a:buClr>
                    <a:srgbClr val="000000"/>
                  </a:buClr>
                  <a:buSzPct val="100000"/>
                </a:pPr>
                <a:r>
                  <a:rPr lang="en-US" altLang="en-US" sz="1600">
                    <a:solidFill>
                      <a:srgbClr val="000000"/>
                    </a:solidFill>
                    <a:latin typeface="Calibri" panose="020F0502020204030204" pitchFamily="34" charset="0"/>
                  </a:rPr>
                  <a:t>business leaders don</a:t>
                </a:r>
                <a:r>
                  <a:rPr lang="ja-JP" altLang="en-US" sz="1600">
                    <a:solidFill>
                      <a:srgbClr val="000000"/>
                    </a:solidFill>
                    <a:latin typeface="Calibri" panose="020F0502020204030204" pitchFamily="34" charset="0"/>
                    <a:ea typeface="ＭＳ Ｐゴシック" panose="020B0600070205080204" pitchFamily="34" charset="-128"/>
                  </a:rPr>
                  <a:t>’</a:t>
                </a:r>
                <a:r>
                  <a:rPr lang="en-US" altLang="ja-JP" sz="1600">
                    <a:solidFill>
                      <a:srgbClr val="000000"/>
                    </a:solidFill>
                    <a:latin typeface="Calibri" panose="020F0502020204030204" pitchFamily="34" charset="0"/>
                    <a:ea typeface="ＭＳ Ｐゴシック" panose="020B0600070205080204" pitchFamily="34" charset="-128"/>
                  </a:rPr>
                  <a:t>t have access to data they need</a:t>
                </a:r>
                <a:endParaRPr lang="en-US" altLang="en-US" sz="2000">
                  <a:solidFill>
                    <a:srgbClr val="000000"/>
                  </a:solidFill>
                  <a:latin typeface="Calibri" panose="020F0502020204030204" pitchFamily="34" charset="0"/>
                </a:endParaRPr>
              </a:p>
            </p:txBody>
          </p:sp>
          <p:sp>
            <p:nvSpPr>
              <p:cNvPr id="91" name="Rectangle 15"/>
              <p:cNvSpPr>
                <a:spLocks/>
              </p:cNvSpPr>
              <p:nvPr/>
            </p:nvSpPr>
            <p:spPr bwMode="auto">
              <a:xfrm>
                <a:off x="3163888" y="4989513"/>
                <a:ext cx="2928937" cy="127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274320" tIns="182880" bIns="0">
                <a:spAutoFit/>
              </a:bodyPr>
              <a:lstStyle>
                <a:lvl1pPr eaLnBrk="0" hangingPunct="0">
                  <a:defRPr sz="1100">
                    <a:solidFill>
                      <a:schemeClr val="tx1"/>
                    </a:solidFill>
                    <a:latin typeface="Arial" panose="020B0604020202020204" pitchFamily="34" charset="0"/>
                    <a:cs typeface="Arial" panose="020B0604020202020204" pitchFamily="34" charset="0"/>
                  </a:defRPr>
                </a:lvl1pPr>
                <a:lvl2pPr marL="742950" indent="-285750" eaLnBrk="0" hangingPunct="0">
                  <a:defRPr sz="1100">
                    <a:solidFill>
                      <a:schemeClr val="tx1"/>
                    </a:solidFill>
                    <a:latin typeface="Arial" panose="020B0604020202020204" pitchFamily="34" charset="0"/>
                    <a:cs typeface="Arial" panose="020B0604020202020204" pitchFamily="34" charset="0"/>
                  </a:defRPr>
                </a:lvl2pPr>
                <a:lvl3pPr marL="1143000" indent="-228600" eaLnBrk="0" hangingPunct="0">
                  <a:defRPr sz="1100">
                    <a:solidFill>
                      <a:schemeClr val="tx1"/>
                    </a:solidFill>
                    <a:latin typeface="Arial" panose="020B0604020202020204" pitchFamily="34" charset="0"/>
                    <a:cs typeface="Arial" panose="020B0604020202020204" pitchFamily="34" charset="0"/>
                  </a:defRPr>
                </a:lvl3pPr>
                <a:lvl4pPr marL="1600200" indent="-228600" eaLnBrk="0" hangingPunct="0">
                  <a:defRPr sz="1100">
                    <a:solidFill>
                      <a:schemeClr val="tx1"/>
                    </a:solidFill>
                    <a:latin typeface="Arial" panose="020B0604020202020204" pitchFamily="34" charset="0"/>
                    <a:cs typeface="Arial" panose="020B0604020202020204" pitchFamily="34" charset="0"/>
                  </a:defRPr>
                </a:lvl4pPr>
                <a:lvl5pPr marL="2057400" indent="-228600" eaLnBrk="0" hangingPunct="0">
                  <a:defRPr sz="11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9pPr>
              </a:lstStyle>
              <a:p>
                <a:pPr eaLnBrk="1" fontAlgn="base" hangingPunct="1">
                  <a:lnSpc>
                    <a:spcPct val="90000"/>
                  </a:lnSpc>
                  <a:spcBef>
                    <a:spcPct val="30000"/>
                  </a:spcBef>
                  <a:spcAft>
                    <a:spcPct val="0"/>
                  </a:spcAft>
                  <a:buClr>
                    <a:srgbClr val="000000"/>
                  </a:buClr>
                  <a:buSzPct val="100000"/>
                </a:pPr>
                <a:r>
                  <a:rPr lang="en-US" altLang="en-US" sz="4000" b="1">
                    <a:solidFill>
                      <a:srgbClr val="FFC000"/>
                    </a:solidFill>
                    <a:latin typeface="Calibri" panose="020F0502020204030204" pitchFamily="34" charset="0"/>
                    <a:sym typeface="Arial" panose="020B0604020202020204" pitchFamily="34" charset="0"/>
                  </a:rPr>
                  <a:t>83%</a:t>
                </a:r>
              </a:p>
              <a:p>
                <a:pPr eaLnBrk="1" fontAlgn="base" hangingPunct="1">
                  <a:lnSpc>
                    <a:spcPct val="90000"/>
                  </a:lnSpc>
                  <a:spcBef>
                    <a:spcPct val="30000"/>
                  </a:spcBef>
                  <a:spcAft>
                    <a:spcPct val="0"/>
                  </a:spcAft>
                  <a:buClr>
                    <a:srgbClr val="000000"/>
                  </a:buClr>
                  <a:buSzPct val="100000"/>
                </a:pPr>
                <a:r>
                  <a:rPr lang="en-US" altLang="en-US" sz="1600">
                    <a:solidFill>
                      <a:srgbClr val="000000"/>
                    </a:solidFill>
                    <a:latin typeface="Calibri" panose="020F0502020204030204" pitchFamily="34" charset="0"/>
                    <a:sym typeface="Arial" panose="020B0604020202020204" pitchFamily="34" charset="0"/>
                  </a:rPr>
                  <a:t>of CIO</a:t>
                </a:r>
                <a:r>
                  <a:rPr lang="ja-JP" altLang="en-US" sz="1600">
                    <a:solidFill>
                      <a:srgbClr val="000000"/>
                    </a:solidFill>
                    <a:latin typeface="Calibri" panose="020F0502020204030204" pitchFamily="34" charset="0"/>
                    <a:ea typeface="ＭＳ Ｐゴシック" panose="020B0600070205080204" pitchFamily="34" charset="-128"/>
                    <a:sym typeface="Arial" panose="020B0604020202020204" pitchFamily="34" charset="0"/>
                  </a:rPr>
                  <a:t>’</a:t>
                </a:r>
                <a:r>
                  <a:rPr lang="en-US" altLang="ja-JP" sz="1600">
                    <a:solidFill>
                      <a:srgbClr val="000000"/>
                    </a:solidFill>
                    <a:latin typeface="Calibri" panose="020F0502020204030204" pitchFamily="34" charset="0"/>
                    <a:ea typeface="ＭＳ Ｐゴシック" panose="020B0600070205080204" pitchFamily="34" charset="-128"/>
                    <a:sym typeface="Arial" panose="020B0604020202020204" pitchFamily="34" charset="0"/>
                  </a:rPr>
                  <a:t>s cited BI and analytics as part of their visionary plan</a:t>
                </a:r>
                <a:endParaRPr lang="en-US" altLang="en-US" sz="1600">
                  <a:solidFill>
                    <a:srgbClr val="000000"/>
                  </a:solidFill>
                  <a:latin typeface="Calibri" panose="020F0502020204030204" pitchFamily="34" charset="0"/>
                  <a:sym typeface="Arial" panose="020B0604020202020204" pitchFamily="34" charset="0"/>
                </a:endParaRPr>
              </a:p>
            </p:txBody>
          </p:sp>
          <p:cxnSp>
            <p:nvCxnSpPr>
              <p:cNvPr id="92" name="Straight Connector 18"/>
              <p:cNvCxnSpPr>
                <a:cxnSpLocks noChangeShapeType="1"/>
              </p:cNvCxnSpPr>
              <p:nvPr/>
            </p:nvCxnSpPr>
            <p:spPr bwMode="auto">
              <a:xfrm>
                <a:off x="3297238" y="5048250"/>
                <a:ext cx="2719387" cy="0"/>
              </a:xfrm>
              <a:prstGeom prst="line">
                <a:avLst/>
              </a:prstGeom>
              <a:noFill/>
              <a:ln w="9525">
                <a:solidFill>
                  <a:srgbClr val="FFC000"/>
                </a:solidFill>
                <a:round/>
                <a:headEnd/>
                <a:tailEnd/>
              </a:ln>
              <a:extLst>
                <a:ext uri="{909E8E84-426E-40DD-AFC4-6F175D3DCCD1}">
                  <a14:hiddenFill xmlns:a14="http://schemas.microsoft.com/office/drawing/2010/main">
                    <a:noFill/>
                  </a14:hiddenFill>
                </a:ext>
              </a:extLst>
            </p:spPr>
          </p:cxnSp>
          <p:cxnSp>
            <p:nvCxnSpPr>
              <p:cNvPr id="93" name="Straight Connector 19"/>
              <p:cNvCxnSpPr>
                <a:cxnSpLocks noChangeShapeType="1"/>
              </p:cNvCxnSpPr>
              <p:nvPr/>
            </p:nvCxnSpPr>
            <p:spPr bwMode="auto">
              <a:xfrm>
                <a:off x="6226175" y="5048250"/>
                <a:ext cx="2719388" cy="0"/>
              </a:xfrm>
              <a:prstGeom prst="line">
                <a:avLst/>
              </a:prstGeom>
              <a:noFill/>
              <a:ln w="9525">
                <a:solidFill>
                  <a:srgbClr val="AB1A86"/>
                </a:solidFill>
                <a:round/>
                <a:headEnd/>
                <a:tailEnd/>
              </a:ln>
              <a:extLst>
                <a:ext uri="{909E8E84-426E-40DD-AFC4-6F175D3DCCD1}">
                  <a14:hiddenFill xmlns:a14="http://schemas.microsoft.com/office/drawing/2010/main">
                    <a:noFill/>
                  </a14:hiddenFill>
                </a:ext>
              </a:extLst>
            </p:spPr>
          </p:cxnSp>
          <p:cxnSp>
            <p:nvCxnSpPr>
              <p:cNvPr id="94" name="Straight Connector 20"/>
              <p:cNvCxnSpPr>
                <a:cxnSpLocks noChangeShapeType="1"/>
              </p:cNvCxnSpPr>
              <p:nvPr/>
            </p:nvCxnSpPr>
            <p:spPr bwMode="auto">
              <a:xfrm>
                <a:off x="377825" y="5048250"/>
                <a:ext cx="2709863" cy="0"/>
              </a:xfrm>
              <a:prstGeom prst="line">
                <a:avLst/>
              </a:prstGeom>
              <a:noFill/>
              <a:ln w="9525">
                <a:solidFill>
                  <a:srgbClr val="00B050"/>
                </a:solidFill>
                <a:round/>
                <a:headEnd/>
                <a:tailEnd/>
              </a:ln>
              <a:extLst>
                <a:ext uri="{909E8E84-426E-40DD-AFC4-6F175D3DCCD1}">
                  <a14:hiddenFill xmlns:a14="http://schemas.microsoft.com/office/drawing/2010/main">
                    <a:noFill/>
                  </a14:hiddenFill>
                </a:ext>
              </a:extLst>
            </p:spPr>
          </p:cxnSp>
          <p:sp>
            <p:nvSpPr>
              <p:cNvPr id="95" name="Rectangle 16"/>
              <p:cNvSpPr>
                <a:spLocks/>
              </p:cNvSpPr>
              <p:nvPr/>
            </p:nvSpPr>
            <p:spPr bwMode="auto">
              <a:xfrm>
                <a:off x="6196013" y="4975225"/>
                <a:ext cx="2541587" cy="1422940"/>
              </a:xfrm>
              <a:prstGeom prst="rect">
                <a:avLst/>
              </a:prstGeom>
              <a:noFill/>
              <a:ln>
                <a:noFill/>
              </a:ln>
              <a:extLst/>
            </p:spPr>
            <p:txBody>
              <a:bodyPr lIns="274320" tIns="182880" bIns="0">
                <a:spAutoFit/>
              </a:bodyPr>
              <a:lstStyle/>
              <a:p>
                <a:pPr>
                  <a:lnSpc>
                    <a:spcPct val="90000"/>
                  </a:lnSpc>
                  <a:buClr>
                    <a:srgbClr val="000000"/>
                  </a:buClr>
                  <a:buSzPct val="100000"/>
                  <a:defRPr/>
                </a:pPr>
                <a:r>
                  <a:rPr lang="en-US" sz="4000" b="1" kern="0" dirty="0">
                    <a:solidFill>
                      <a:srgbClr val="C00000"/>
                    </a:solidFill>
                    <a:latin typeface="Calibri" pitchFamily="34" charset="0"/>
                    <a:cs typeface="Calibri" pitchFamily="34" charset="0"/>
                    <a:sym typeface="Arial" pitchFamily="34" charset="0"/>
                  </a:rPr>
                  <a:t>5.4X</a:t>
                </a:r>
              </a:p>
              <a:p>
                <a:pPr>
                  <a:lnSpc>
                    <a:spcPct val="90000"/>
                  </a:lnSpc>
                  <a:buClr>
                    <a:srgbClr val="000000"/>
                  </a:buClr>
                  <a:buSzPct val="100000"/>
                  <a:defRPr/>
                </a:pPr>
                <a:r>
                  <a:rPr lang="en-US" sz="1600" kern="0" dirty="0">
                    <a:solidFill>
                      <a:srgbClr val="000000"/>
                    </a:solidFill>
                    <a:latin typeface="Calibri" pitchFamily="34" charset="0"/>
                    <a:cs typeface="Calibri" pitchFamily="34" charset="0"/>
                  </a:rPr>
                  <a:t>more likely that top performers </a:t>
                </a:r>
                <a:r>
                  <a:rPr lang="en-US" sz="1600" dirty="0">
                    <a:solidFill>
                      <a:srgbClr val="000000"/>
                    </a:solidFill>
                    <a:latin typeface="Calibri" pitchFamily="34" charset="0"/>
                    <a:cs typeface="Calibri" pitchFamily="34" charset="0"/>
                  </a:rPr>
                  <a:t>use business analytics</a:t>
                </a:r>
                <a:endParaRPr lang="en-US" sz="1600" kern="0" dirty="0">
                  <a:solidFill>
                    <a:srgbClr val="000000"/>
                  </a:solidFill>
                  <a:latin typeface="Calibri" pitchFamily="34" charset="0"/>
                  <a:cs typeface="Calibri" pitchFamily="34" charset="0"/>
                </a:endParaRPr>
              </a:p>
            </p:txBody>
          </p:sp>
        </p:grpSp>
        <p:cxnSp>
          <p:nvCxnSpPr>
            <p:cNvPr id="68" name="Straight Connector 7"/>
            <p:cNvCxnSpPr>
              <a:cxnSpLocks noChangeShapeType="1"/>
            </p:cNvCxnSpPr>
            <p:nvPr/>
          </p:nvCxnSpPr>
          <p:spPr bwMode="auto">
            <a:xfrm>
              <a:off x="625475" y="1639888"/>
              <a:ext cx="7938" cy="1397000"/>
            </a:xfrm>
            <a:prstGeom prst="line">
              <a:avLst/>
            </a:prstGeom>
            <a:noFill/>
            <a:ln w="28575">
              <a:solidFill>
                <a:schemeClr val="accent5">
                  <a:lumMod val="90000"/>
                </a:schemeClr>
              </a:solidFill>
              <a:prstDash val="dash"/>
              <a:round/>
              <a:headEnd type="oval" w="med" len="med"/>
              <a:tailEnd/>
            </a:ln>
            <a:extLst/>
          </p:spPr>
        </p:cxnSp>
        <p:cxnSp>
          <p:nvCxnSpPr>
            <p:cNvPr id="69" name="Straight Connector 8"/>
            <p:cNvCxnSpPr>
              <a:cxnSpLocks noChangeShapeType="1"/>
              <a:endCxn id="74" idx="2"/>
            </p:cNvCxnSpPr>
            <p:nvPr/>
          </p:nvCxnSpPr>
          <p:spPr bwMode="auto">
            <a:xfrm>
              <a:off x="3305175" y="1700213"/>
              <a:ext cx="9525" cy="1249362"/>
            </a:xfrm>
            <a:prstGeom prst="line">
              <a:avLst/>
            </a:prstGeom>
            <a:noFill/>
            <a:ln w="28575">
              <a:solidFill>
                <a:srgbClr val="660066"/>
              </a:solidFill>
              <a:prstDash val="dash"/>
              <a:round/>
              <a:headEnd type="oval" w="med" len="med"/>
              <a:tailEnd/>
            </a:ln>
            <a:extLst>
              <a:ext uri="{909E8E84-426E-40DD-AFC4-6F175D3DCCD1}">
                <a14:hiddenFill xmlns:a14="http://schemas.microsoft.com/office/drawing/2010/main">
                  <a:noFill/>
                </a14:hiddenFill>
              </a:ext>
            </a:extLst>
          </p:spPr>
        </p:cxnSp>
        <p:cxnSp>
          <p:nvCxnSpPr>
            <p:cNvPr id="70" name="Straight Connector 10"/>
            <p:cNvCxnSpPr>
              <a:cxnSpLocks noChangeShapeType="1"/>
            </p:cNvCxnSpPr>
            <p:nvPr/>
          </p:nvCxnSpPr>
          <p:spPr bwMode="auto">
            <a:xfrm flipH="1">
              <a:off x="5600700" y="1684338"/>
              <a:ext cx="12700" cy="1500187"/>
            </a:xfrm>
            <a:prstGeom prst="line">
              <a:avLst/>
            </a:prstGeom>
            <a:noFill/>
            <a:ln w="28575">
              <a:solidFill>
                <a:srgbClr val="8A0000"/>
              </a:solidFill>
              <a:prstDash val="dash"/>
              <a:round/>
              <a:headEnd type="oval" w="med" len="med"/>
              <a:tailEnd/>
            </a:ln>
            <a:extLst>
              <a:ext uri="{909E8E84-426E-40DD-AFC4-6F175D3DCCD1}">
                <a14:hiddenFill xmlns:a14="http://schemas.microsoft.com/office/drawing/2010/main">
                  <a:noFill/>
                </a14:hiddenFill>
              </a:ext>
            </a:extLst>
          </p:spPr>
        </p:cxnSp>
        <p:sp>
          <p:nvSpPr>
            <p:cNvPr id="71" name="TextBox 39"/>
            <p:cNvSpPr txBox="1">
              <a:spLocks noChangeArrowheads="1"/>
            </p:cNvSpPr>
            <p:nvPr/>
          </p:nvSpPr>
          <p:spPr bwMode="auto">
            <a:xfrm>
              <a:off x="3714750" y="1354138"/>
              <a:ext cx="1565275" cy="1497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eaLnBrk="0" hangingPunct="0">
                <a:defRPr sz="1100">
                  <a:solidFill>
                    <a:schemeClr val="tx1"/>
                  </a:solidFill>
                  <a:latin typeface="Arial" panose="020B0604020202020204" pitchFamily="34" charset="0"/>
                  <a:cs typeface="Arial" panose="020B0604020202020204" pitchFamily="34" charset="0"/>
                </a:defRPr>
              </a:lvl1pPr>
              <a:lvl2pPr eaLnBrk="0" hangingPunct="0">
                <a:defRPr sz="1100">
                  <a:solidFill>
                    <a:schemeClr val="tx1"/>
                  </a:solidFill>
                  <a:latin typeface="Arial" panose="020B0604020202020204" pitchFamily="34" charset="0"/>
                  <a:cs typeface="Arial" panose="020B0604020202020204" pitchFamily="34" charset="0"/>
                </a:defRPr>
              </a:lvl2pPr>
              <a:lvl3pPr marL="1143000" indent="-228600" eaLnBrk="0" hangingPunct="0">
                <a:defRPr sz="1100">
                  <a:solidFill>
                    <a:schemeClr val="tx1"/>
                  </a:solidFill>
                  <a:latin typeface="Arial" panose="020B0604020202020204" pitchFamily="34" charset="0"/>
                  <a:cs typeface="Arial" panose="020B0604020202020204" pitchFamily="34" charset="0"/>
                </a:defRPr>
              </a:lvl3pPr>
              <a:lvl4pPr marL="1600200" indent="-228600" eaLnBrk="0" hangingPunct="0">
                <a:defRPr sz="1100">
                  <a:solidFill>
                    <a:schemeClr val="tx1"/>
                  </a:solidFill>
                  <a:latin typeface="Arial" panose="020B0604020202020204" pitchFamily="34" charset="0"/>
                  <a:cs typeface="Arial" panose="020B0604020202020204" pitchFamily="34" charset="0"/>
                </a:defRPr>
              </a:lvl4pPr>
              <a:lvl5pPr marL="2057400" indent="-228600" eaLnBrk="0" hangingPunct="0">
                <a:defRPr sz="11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9pPr>
            </a:lstStyle>
            <a:p>
              <a:pPr marL="0" lvl="1" algn="ctr" eaLnBrk="1" fontAlgn="base" hangingPunct="1">
                <a:lnSpc>
                  <a:spcPct val="90000"/>
                </a:lnSpc>
                <a:spcBef>
                  <a:spcPct val="30000"/>
                </a:spcBef>
                <a:spcAft>
                  <a:spcPct val="0"/>
                </a:spcAft>
                <a:buClr>
                  <a:srgbClr val="FFFFFF"/>
                </a:buClr>
              </a:pPr>
              <a:r>
                <a:rPr lang="en-GB" altLang="en-US" sz="4000" b="1" dirty="0">
                  <a:solidFill>
                    <a:srgbClr val="FFC000"/>
                  </a:solidFill>
                  <a:latin typeface="Calibri" panose="020F0502020204030204" pitchFamily="34" charset="0"/>
                </a:rPr>
                <a:t>80%</a:t>
              </a:r>
            </a:p>
            <a:p>
              <a:pPr marL="0" lvl="1" algn="ctr" eaLnBrk="1" fontAlgn="base" hangingPunct="1">
                <a:lnSpc>
                  <a:spcPct val="90000"/>
                </a:lnSpc>
                <a:spcBef>
                  <a:spcPct val="30000"/>
                </a:spcBef>
                <a:spcAft>
                  <a:spcPct val="0"/>
                </a:spcAft>
                <a:buClr>
                  <a:srgbClr val="FFFFFF"/>
                </a:buClr>
              </a:pPr>
              <a:r>
                <a:rPr lang="en-GB" altLang="en-US" sz="2000" dirty="0">
                  <a:solidFill>
                    <a:srgbClr val="000000"/>
                  </a:solidFill>
                  <a:latin typeface="Calibri" panose="020F0502020204030204" pitchFamily="34" charset="0"/>
                </a:rPr>
                <a:t> of the world’s data today is unstructured</a:t>
              </a:r>
            </a:p>
          </p:txBody>
        </p:sp>
        <p:sp>
          <p:nvSpPr>
            <p:cNvPr id="72" name="TextBox 39"/>
            <p:cNvSpPr txBox="1">
              <a:spLocks noChangeArrowheads="1"/>
            </p:cNvSpPr>
            <p:nvPr/>
          </p:nvSpPr>
          <p:spPr bwMode="auto">
            <a:xfrm>
              <a:off x="1003300" y="1371600"/>
              <a:ext cx="1960563" cy="1497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eaLnBrk="0" hangingPunct="0">
                <a:defRPr sz="1100">
                  <a:solidFill>
                    <a:schemeClr val="tx1"/>
                  </a:solidFill>
                  <a:latin typeface="Arial" panose="020B0604020202020204" pitchFamily="34" charset="0"/>
                  <a:cs typeface="Arial" panose="020B0604020202020204" pitchFamily="34" charset="0"/>
                </a:defRPr>
              </a:lvl1pPr>
              <a:lvl2pPr eaLnBrk="0" hangingPunct="0">
                <a:defRPr sz="1100">
                  <a:solidFill>
                    <a:schemeClr val="tx1"/>
                  </a:solidFill>
                  <a:latin typeface="Arial" panose="020B0604020202020204" pitchFamily="34" charset="0"/>
                  <a:cs typeface="Arial" panose="020B0604020202020204" pitchFamily="34" charset="0"/>
                </a:defRPr>
              </a:lvl2pPr>
              <a:lvl3pPr marL="1143000" indent="-228600" eaLnBrk="0" hangingPunct="0">
                <a:defRPr sz="1100">
                  <a:solidFill>
                    <a:schemeClr val="tx1"/>
                  </a:solidFill>
                  <a:latin typeface="Arial" panose="020B0604020202020204" pitchFamily="34" charset="0"/>
                  <a:cs typeface="Arial" panose="020B0604020202020204" pitchFamily="34" charset="0"/>
                </a:defRPr>
              </a:lvl3pPr>
              <a:lvl4pPr marL="1600200" indent="-228600" eaLnBrk="0" hangingPunct="0">
                <a:defRPr sz="1100">
                  <a:solidFill>
                    <a:schemeClr val="tx1"/>
                  </a:solidFill>
                  <a:latin typeface="Arial" panose="020B0604020202020204" pitchFamily="34" charset="0"/>
                  <a:cs typeface="Arial" panose="020B0604020202020204" pitchFamily="34" charset="0"/>
                </a:defRPr>
              </a:lvl4pPr>
              <a:lvl5pPr marL="2057400" indent="-228600" eaLnBrk="0" hangingPunct="0">
                <a:defRPr sz="11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100">
                  <a:solidFill>
                    <a:schemeClr val="tx1"/>
                  </a:solidFill>
                  <a:latin typeface="Arial" panose="020B0604020202020204" pitchFamily="34" charset="0"/>
                  <a:cs typeface="Arial" panose="020B0604020202020204" pitchFamily="34" charset="0"/>
                </a:defRPr>
              </a:lvl9pPr>
            </a:lstStyle>
            <a:p>
              <a:pPr marL="0" lvl="1" algn="ctr" eaLnBrk="1" fontAlgn="base" hangingPunct="1">
                <a:lnSpc>
                  <a:spcPct val="90000"/>
                </a:lnSpc>
                <a:spcBef>
                  <a:spcPct val="30000"/>
                </a:spcBef>
                <a:spcAft>
                  <a:spcPct val="0"/>
                </a:spcAft>
                <a:buClr>
                  <a:srgbClr val="FFFFFF"/>
                </a:buClr>
              </a:pPr>
              <a:r>
                <a:rPr lang="en-GB" altLang="en-US" sz="4000" b="1" dirty="0">
                  <a:solidFill>
                    <a:srgbClr val="00B050"/>
                  </a:solidFill>
                  <a:latin typeface="Calibri" panose="020F0502020204030204" pitchFamily="34" charset="0"/>
                </a:rPr>
                <a:t>90%</a:t>
              </a:r>
              <a:r>
                <a:rPr lang="en-GB" altLang="en-US" sz="4000" dirty="0">
                  <a:solidFill>
                    <a:srgbClr val="000000"/>
                  </a:solidFill>
                  <a:latin typeface="Calibri" panose="020F0502020204030204" pitchFamily="34" charset="0"/>
                </a:rPr>
                <a:t> </a:t>
              </a:r>
              <a:r>
                <a:rPr lang="en-GB" altLang="en-US" sz="2000" dirty="0">
                  <a:solidFill>
                    <a:srgbClr val="000000"/>
                  </a:solidFill>
                  <a:latin typeface="Calibri" panose="020F0502020204030204" pitchFamily="34" charset="0"/>
                </a:rPr>
                <a:t> </a:t>
              </a:r>
            </a:p>
            <a:p>
              <a:pPr marL="0" lvl="1" algn="ctr" eaLnBrk="1" fontAlgn="base" hangingPunct="1">
                <a:lnSpc>
                  <a:spcPct val="90000"/>
                </a:lnSpc>
                <a:spcBef>
                  <a:spcPct val="30000"/>
                </a:spcBef>
                <a:spcAft>
                  <a:spcPct val="0"/>
                </a:spcAft>
                <a:buClr>
                  <a:srgbClr val="FFFFFF"/>
                </a:buClr>
              </a:pPr>
              <a:r>
                <a:rPr lang="en-GB" altLang="en-US" sz="2000" dirty="0">
                  <a:solidFill>
                    <a:srgbClr val="000000"/>
                  </a:solidFill>
                  <a:latin typeface="Calibri" panose="020F0502020204030204" pitchFamily="34" charset="0"/>
                </a:rPr>
                <a:t>of the world’s data was created in the last two years</a:t>
              </a:r>
            </a:p>
          </p:txBody>
        </p:sp>
        <p:sp>
          <p:nvSpPr>
            <p:cNvPr id="73" name="Curved Right Arrow 72"/>
            <p:cNvSpPr/>
            <p:nvPr/>
          </p:nvSpPr>
          <p:spPr>
            <a:xfrm rot="19309275">
              <a:off x="7050088" y="3609975"/>
              <a:ext cx="609600" cy="685800"/>
            </a:xfrm>
            <a:prstGeom prst="curvedRightArrow">
              <a:avLst/>
            </a:prstGeom>
            <a:noFill/>
            <a:ln>
              <a:solidFill>
                <a:srgbClr val="8A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base">
                <a:spcBef>
                  <a:spcPct val="30000"/>
                </a:spcBef>
                <a:spcAft>
                  <a:spcPct val="0"/>
                </a:spcAft>
                <a:buClr>
                  <a:srgbClr val="FFFFFF"/>
                </a:buClr>
                <a:defRPr/>
              </a:pPr>
              <a:endParaRPr lang="en-US" sz="1600">
                <a:solidFill>
                  <a:srgbClr val="000000"/>
                </a:solidFill>
                <a:latin typeface="Arial"/>
              </a:endParaRPr>
            </a:p>
          </p:txBody>
        </p:sp>
        <p:sp>
          <p:nvSpPr>
            <p:cNvPr id="74" name="Freeform 73"/>
            <p:cNvSpPr/>
            <p:nvPr/>
          </p:nvSpPr>
          <p:spPr>
            <a:xfrm>
              <a:off x="660400" y="2949575"/>
              <a:ext cx="7920038" cy="914400"/>
            </a:xfrm>
            <a:custGeom>
              <a:avLst/>
              <a:gdLst>
                <a:gd name="connsiteX0" fmla="*/ 0 w 7919884"/>
                <a:gd name="connsiteY0" fmla="*/ 88895 h 914805"/>
                <a:gd name="connsiteX1" fmla="*/ 1504335 w 7919884"/>
                <a:gd name="connsiteY1" fmla="*/ 664082 h 914805"/>
                <a:gd name="connsiteX2" fmla="*/ 2654709 w 7919884"/>
                <a:gd name="connsiteY2" fmla="*/ 405 h 914805"/>
                <a:gd name="connsiteX3" fmla="*/ 4218039 w 7919884"/>
                <a:gd name="connsiteY3" fmla="*/ 560844 h 914805"/>
                <a:gd name="connsiteX4" fmla="*/ 4955458 w 7919884"/>
                <a:gd name="connsiteY4" fmla="*/ 251127 h 914805"/>
                <a:gd name="connsiteX5" fmla="*/ 5869858 w 7919884"/>
                <a:gd name="connsiteY5" fmla="*/ 767321 h 914805"/>
                <a:gd name="connsiteX6" fmla="*/ 6622026 w 7919884"/>
                <a:gd name="connsiteY6" fmla="*/ 487102 h 914805"/>
                <a:gd name="connsiteX7" fmla="*/ 7197213 w 7919884"/>
                <a:gd name="connsiteY7" fmla="*/ 501850 h 914805"/>
                <a:gd name="connsiteX8" fmla="*/ 7890387 w 7919884"/>
                <a:gd name="connsiteY8" fmla="*/ 900056 h 914805"/>
                <a:gd name="connsiteX9" fmla="*/ 7890387 w 7919884"/>
                <a:gd name="connsiteY9" fmla="*/ 900056 h 914805"/>
                <a:gd name="connsiteX10" fmla="*/ 7919884 w 7919884"/>
                <a:gd name="connsiteY10" fmla="*/ 914805 h 91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19884" h="914805">
                  <a:moveTo>
                    <a:pt x="0" y="88895"/>
                  </a:moveTo>
                  <a:cubicBezTo>
                    <a:pt x="530942" y="383862"/>
                    <a:pt x="1061884" y="678830"/>
                    <a:pt x="1504335" y="664082"/>
                  </a:cubicBezTo>
                  <a:cubicBezTo>
                    <a:pt x="1946787" y="649334"/>
                    <a:pt x="2202425" y="17611"/>
                    <a:pt x="2654709" y="405"/>
                  </a:cubicBezTo>
                  <a:cubicBezTo>
                    <a:pt x="3106993" y="-16801"/>
                    <a:pt x="3834581" y="519057"/>
                    <a:pt x="4218039" y="560844"/>
                  </a:cubicBezTo>
                  <a:cubicBezTo>
                    <a:pt x="4601497" y="602631"/>
                    <a:pt x="4680155" y="216714"/>
                    <a:pt x="4955458" y="251127"/>
                  </a:cubicBezTo>
                  <a:cubicBezTo>
                    <a:pt x="5230761" y="285540"/>
                    <a:pt x="5592097" y="727992"/>
                    <a:pt x="5869858" y="767321"/>
                  </a:cubicBezTo>
                  <a:cubicBezTo>
                    <a:pt x="6147619" y="806650"/>
                    <a:pt x="6400800" y="531347"/>
                    <a:pt x="6622026" y="487102"/>
                  </a:cubicBezTo>
                  <a:cubicBezTo>
                    <a:pt x="6843252" y="442857"/>
                    <a:pt x="6985820" y="433024"/>
                    <a:pt x="7197213" y="501850"/>
                  </a:cubicBezTo>
                  <a:cubicBezTo>
                    <a:pt x="7408606" y="570676"/>
                    <a:pt x="7890387" y="900056"/>
                    <a:pt x="7890387" y="900056"/>
                  </a:cubicBezTo>
                  <a:lnTo>
                    <a:pt x="7890387" y="900056"/>
                  </a:lnTo>
                  <a:lnTo>
                    <a:pt x="7919884" y="914805"/>
                  </a:lnTo>
                </a:path>
              </a:pathLst>
            </a:cu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base">
                <a:spcBef>
                  <a:spcPct val="30000"/>
                </a:spcBef>
                <a:spcAft>
                  <a:spcPct val="0"/>
                </a:spcAft>
                <a:buClr>
                  <a:srgbClr val="FFFFFF"/>
                </a:buClr>
                <a:defRPr/>
              </a:pPr>
              <a:endParaRPr lang="en-US" sz="1600">
                <a:solidFill>
                  <a:srgbClr val="FFFFFF"/>
                </a:solidFill>
                <a:latin typeface="Arial"/>
              </a:endParaRPr>
            </a:p>
          </p:txBody>
        </p:sp>
        <p:sp>
          <p:nvSpPr>
            <p:cNvPr id="75" name="Freeform 74"/>
            <p:cNvSpPr/>
            <p:nvPr/>
          </p:nvSpPr>
          <p:spPr>
            <a:xfrm>
              <a:off x="666750" y="4119563"/>
              <a:ext cx="7920038" cy="762000"/>
            </a:xfrm>
            <a:custGeom>
              <a:avLst/>
              <a:gdLst>
                <a:gd name="connsiteX0" fmla="*/ 0 w 7919884"/>
                <a:gd name="connsiteY0" fmla="*/ 88895 h 914805"/>
                <a:gd name="connsiteX1" fmla="*/ 1504335 w 7919884"/>
                <a:gd name="connsiteY1" fmla="*/ 664082 h 914805"/>
                <a:gd name="connsiteX2" fmla="*/ 2654709 w 7919884"/>
                <a:gd name="connsiteY2" fmla="*/ 405 h 914805"/>
                <a:gd name="connsiteX3" fmla="*/ 4218039 w 7919884"/>
                <a:gd name="connsiteY3" fmla="*/ 560844 h 914805"/>
                <a:gd name="connsiteX4" fmla="*/ 4955458 w 7919884"/>
                <a:gd name="connsiteY4" fmla="*/ 251127 h 914805"/>
                <a:gd name="connsiteX5" fmla="*/ 5869858 w 7919884"/>
                <a:gd name="connsiteY5" fmla="*/ 767321 h 914805"/>
                <a:gd name="connsiteX6" fmla="*/ 6622026 w 7919884"/>
                <a:gd name="connsiteY6" fmla="*/ 487102 h 914805"/>
                <a:gd name="connsiteX7" fmla="*/ 7197213 w 7919884"/>
                <a:gd name="connsiteY7" fmla="*/ 501850 h 914805"/>
                <a:gd name="connsiteX8" fmla="*/ 7890387 w 7919884"/>
                <a:gd name="connsiteY8" fmla="*/ 900056 h 914805"/>
                <a:gd name="connsiteX9" fmla="*/ 7890387 w 7919884"/>
                <a:gd name="connsiteY9" fmla="*/ 900056 h 914805"/>
                <a:gd name="connsiteX10" fmla="*/ 7919884 w 7919884"/>
                <a:gd name="connsiteY10" fmla="*/ 914805 h 91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19884" h="914805">
                  <a:moveTo>
                    <a:pt x="0" y="88895"/>
                  </a:moveTo>
                  <a:cubicBezTo>
                    <a:pt x="530942" y="383862"/>
                    <a:pt x="1061884" y="678830"/>
                    <a:pt x="1504335" y="664082"/>
                  </a:cubicBezTo>
                  <a:cubicBezTo>
                    <a:pt x="1946787" y="649334"/>
                    <a:pt x="2202425" y="17611"/>
                    <a:pt x="2654709" y="405"/>
                  </a:cubicBezTo>
                  <a:cubicBezTo>
                    <a:pt x="3106993" y="-16801"/>
                    <a:pt x="3834581" y="519057"/>
                    <a:pt x="4218039" y="560844"/>
                  </a:cubicBezTo>
                  <a:cubicBezTo>
                    <a:pt x="4601497" y="602631"/>
                    <a:pt x="4680155" y="216714"/>
                    <a:pt x="4955458" y="251127"/>
                  </a:cubicBezTo>
                  <a:cubicBezTo>
                    <a:pt x="5230761" y="285540"/>
                    <a:pt x="5592097" y="727992"/>
                    <a:pt x="5869858" y="767321"/>
                  </a:cubicBezTo>
                  <a:cubicBezTo>
                    <a:pt x="6147619" y="806650"/>
                    <a:pt x="6400800" y="531347"/>
                    <a:pt x="6622026" y="487102"/>
                  </a:cubicBezTo>
                  <a:cubicBezTo>
                    <a:pt x="6843252" y="442857"/>
                    <a:pt x="6985820" y="433024"/>
                    <a:pt x="7197213" y="501850"/>
                  </a:cubicBezTo>
                  <a:cubicBezTo>
                    <a:pt x="7408606" y="570676"/>
                    <a:pt x="7890387" y="900056"/>
                    <a:pt x="7890387" y="900056"/>
                  </a:cubicBezTo>
                  <a:lnTo>
                    <a:pt x="7890387" y="900056"/>
                  </a:lnTo>
                  <a:lnTo>
                    <a:pt x="7919884" y="914805"/>
                  </a:lnTo>
                </a:path>
              </a:pathLst>
            </a:cu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base">
                <a:spcBef>
                  <a:spcPct val="30000"/>
                </a:spcBef>
                <a:spcAft>
                  <a:spcPct val="0"/>
                </a:spcAft>
                <a:buClr>
                  <a:srgbClr val="FFFFFF"/>
                </a:buClr>
                <a:defRPr/>
              </a:pPr>
              <a:endParaRPr lang="en-US" sz="1600">
                <a:solidFill>
                  <a:srgbClr val="FFFFFF"/>
                </a:solidFill>
                <a:latin typeface="Arial"/>
              </a:endParaRPr>
            </a:p>
          </p:txBody>
        </p:sp>
        <p:sp>
          <p:nvSpPr>
            <p:cNvPr id="76" name="TextBox 39"/>
            <p:cNvSpPr txBox="1">
              <a:spLocks noChangeArrowheads="1"/>
            </p:cNvSpPr>
            <p:nvPr/>
          </p:nvSpPr>
          <p:spPr bwMode="auto">
            <a:xfrm>
              <a:off x="5999163" y="1371600"/>
              <a:ext cx="2179637" cy="1404107"/>
            </a:xfrm>
            <a:prstGeom prst="rect">
              <a:avLst/>
            </a:prstGeom>
            <a:noFill/>
            <a:ln>
              <a:noFill/>
            </a:ln>
            <a:extLst/>
          </p:spPr>
          <p:txBody>
            <a:bodyPr lIns="0" tIns="0" rIns="0" bIns="0">
              <a:spAutoFit/>
            </a:bodyPr>
            <a:lstStyle>
              <a:lvl1pPr marL="342900" indent="-342900" eaLnBrk="0" hangingPunct="0">
                <a:defRPr>
                  <a:solidFill>
                    <a:srgbClr val="000000"/>
                  </a:solidFill>
                  <a:latin typeface="Arial" pitchFamily="34" charset="0"/>
                  <a:cs typeface="Arial" pitchFamily="34" charset="0"/>
                </a:defRPr>
              </a:lvl1pPr>
              <a:lvl2pPr eaLnBrk="0" hangingPunct="0">
                <a:defRPr>
                  <a:solidFill>
                    <a:srgbClr val="000000"/>
                  </a:solidFill>
                  <a:latin typeface="Arial" pitchFamily="34" charset="0"/>
                  <a:cs typeface="Arial" pitchFamily="34" charset="0"/>
                </a:defRPr>
              </a:lvl2pPr>
              <a:lvl3pPr marL="1143000" indent="-228600" eaLnBrk="0" hangingPunct="0">
                <a:defRPr>
                  <a:solidFill>
                    <a:srgbClr val="000000"/>
                  </a:solidFill>
                  <a:latin typeface="Arial" pitchFamily="34" charset="0"/>
                  <a:cs typeface="Arial" pitchFamily="34" charset="0"/>
                </a:defRPr>
              </a:lvl3pPr>
              <a:lvl4pPr marL="1600200" indent="-228600" eaLnBrk="0" hangingPunct="0">
                <a:defRPr>
                  <a:solidFill>
                    <a:srgbClr val="000000"/>
                  </a:solidFill>
                  <a:latin typeface="Arial" pitchFamily="34" charset="0"/>
                  <a:cs typeface="Arial" pitchFamily="34" charset="0"/>
                </a:defRPr>
              </a:lvl4pPr>
              <a:lvl5pPr marL="2057400" indent="-228600" eaLnBrk="0" hangingPunct="0">
                <a:defRPr>
                  <a:solidFill>
                    <a:srgbClr val="000000"/>
                  </a:solidFill>
                  <a:latin typeface="Arial" pitchFamily="34" charset="0"/>
                  <a:cs typeface="Arial" pitchFamily="34" charset="0"/>
                </a:defRPr>
              </a:lvl5pPr>
              <a:lvl6pPr marL="2514600" indent="-228600" eaLnBrk="0" fontAlgn="base" hangingPunct="0">
                <a:spcBef>
                  <a:spcPct val="0"/>
                </a:spcBef>
                <a:spcAft>
                  <a:spcPct val="0"/>
                </a:spcAft>
                <a:defRPr>
                  <a:solidFill>
                    <a:srgbClr val="000000"/>
                  </a:solidFill>
                  <a:latin typeface="Arial" pitchFamily="34" charset="0"/>
                  <a:cs typeface="Arial" pitchFamily="34" charset="0"/>
                </a:defRPr>
              </a:lvl6pPr>
              <a:lvl7pPr marL="2971800" indent="-228600" eaLnBrk="0" fontAlgn="base" hangingPunct="0">
                <a:spcBef>
                  <a:spcPct val="0"/>
                </a:spcBef>
                <a:spcAft>
                  <a:spcPct val="0"/>
                </a:spcAft>
                <a:defRPr>
                  <a:solidFill>
                    <a:srgbClr val="000000"/>
                  </a:solidFill>
                  <a:latin typeface="Arial" pitchFamily="34" charset="0"/>
                  <a:cs typeface="Arial" pitchFamily="34" charset="0"/>
                </a:defRPr>
              </a:lvl7pPr>
              <a:lvl8pPr marL="3429000" indent="-228600" eaLnBrk="0" fontAlgn="base" hangingPunct="0">
                <a:spcBef>
                  <a:spcPct val="0"/>
                </a:spcBef>
                <a:spcAft>
                  <a:spcPct val="0"/>
                </a:spcAft>
                <a:defRPr>
                  <a:solidFill>
                    <a:srgbClr val="000000"/>
                  </a:solidFill>
                  <a:latin typeface="Arial" pitchFamily="34" charset="0"/>
                  <a:cs typeface="Arial" pitchFamily="34" charset="0"/>
                </a:defRPr>
              </a:lvl8pPr>
              <a:lvl9pPr marL="3886200" indent="-228600" eaLnBrk="0" fontAlgn="base" hangingPunct="0">
                <a:spcBef>
                  <a:spcPct val="0"/>
                </a:spcBef>
                <a:spcAft>
                  <a:spcPct val="0"/>
                </a:spcAft>
                <a:defRPr>
                  <a:solidFill>
                    <a:srgbClr val="000000"/>
                  </a:solidFill>
                  <a:latin typeface="Arial" pitchFamily="34" charset="0"/>
                  <a:cs typeface="Arial" pitchFamily="34" charset="0"/>
                </a:defRPr>
              </a:lvl9pPr>
            </a:lstStyle>
            <a:p>
              <a:pPr marL="0" lvl="1" algn="ctr" eaLnBrk="1" hangingPunct="1">
                <a:lnSpc>
                  <a:spcPct val="90000"/>
                </a:lnSpc>
                <a:buClr>
                  <a:srgbClr val="FFFFFF"/>
                </a:buClr>
                <a:defRPr/>
              </a:pPr>
              <a:r>
                <a:rPr lang="en-GB" sz="4000" b="1" kern="0" dirty="0">
                  <a:solidFill>
                    <a:srgbClr val="C00000"/>
                  </a:solidFill>
                  <a:latin typeface="Calibri" pitchFamily="34" charset="0"/>
                </a:rPr>
                <a:t>20%</a:t>
              </a:r>
            </a:p>
            <a:p>
              <a:pPr marL="0" lvl="1" algn="ctr" eaLnBrk="1" hangingPunct="1">
                <a:lnSpc>
                  <a:spcPct val="90000"/>
                </a:lnSpc>
                <a:buClr>
                  <a:srgbClr val="FFFFFF"/>
                </a:buClr>
                <a:defRPr/>
              </a:pPr>
              <a:r>
                <a:rPr lang="en-US" sz="2000" dirty="0">
                  <a:latin typeface="Calibri" pitchFamily="34" charset="0"/>
                  <a:cs typeface="Calibri" pitchFamily="34" charset="0"/>
                </a:rPr>
                <a:t>of available data can be processed by traditional systems</a:t>
              </a:r>
            </a:p>
          </p:txBody>
        </p:sp>
        <p:cxnSp>
          <p:nvCxnSpPr>
            <p:cNvPr id="77" name="Straight Connector 10"/>
            <p:cNvCxnSpPr>
              <a:cxnSpLocks noChangeShapeType="1"/>
              <a:endCxn id="74" idx="8"/>
            </p:cNvCxnSpPr>
            <p:nvPr/>
          </p:nvCxnSpPr>
          <p:spPr bwMode="auto">
            <a:xfrm>
              <a:off x="8540750" y="1700213"/>
              <a:ext cx="9525" cy="2147887"/>
            </a:xfrm>
            <a:prstGeom prst="line">
              <a:avLst/>
            </a:prstGeom>
            <a:noFill/>
            <a:ln w="28575">
              <a:solidFill>
                <a:srgbClr val="8A0000"/>
              </a:solidFill>
              <a:prstDash val="dash"/>
              <a:round/>
              <a:headEnd type="oval" w="med" len="med"/>
              <a:tailEnd/>
            </a:ln>
            <a:extLst>
              <a:ext uri="{909E8E84-426E-40DD-AFC4-6F175D3DCCD1}">
                <a14:hiddenFill xmlns:a14="http://schemas.microsoft.com/office/drawing/2010/main">
                  <a:noFill/>
                </a14:hiddenFill>
              </a:ext>
            </a:extLst>
          </p:spPr>
        </p:cxnSp>
        <p:grpSp>
          <p:nvGrpSpPr>
            <p:cNvPr id="78" name="Group 55"/>
            <p:cNvGrpSpPr>
              <a:grpSpLocks/>
            </p:cNvGrpSpPr>
            <p:nvPr/>
          </p:nvGrpSpPr>
          <p:grpSpPr bwMode="auto">
            <a:xfrm>
              <a:off x="1079500" y="3055938"/>
              <a:ext cx="1401763" cy="1854200"/>
              <a:chOff x="625708" y="3055581"/>
              <a:chExt cx="1402298" cy="1854283"/>
            </a:xfrm>
          </p:grpSpPr>
          <p:sp>
            <p:nvSpPr>
              <p:cNvPr id="82" name="AutoShape 3" descr="social-media"/>
              <p:cNvSpPr>
                <a:spLocks noChangeArrowheads="1"/>
              </p:cNvSpPr>
              <p:nvPr/>
            </p:nvSpPr>
            <p:spPr bwMode="auto">
              <a:xfrm>
                <a:off x="1246658" y="3241326"/>
                <a:ext cx="682886" cy="814424"/>
              </a:xfrm>
              <a:prstGeom prst="roundRect">
                <a:avLst>
                  <a:gd name="adj" fmla="val 11255"/>
                </a:avLst>
              </a:prstGeom>
              <a:blipFill dpi="0" rotWithShape="1">
                <a:blip r:embed="rId3" cstate="print"/>
                <a:srcRect/>
                <a:stretch>
                  <a:fillRect/>
                </a:stretch>
              </a:blipFill>
              <a:ln w="12700">
                <a:solidFill>
                  <a:srgbClr val="3695D6"/>
                </a:solidFill>
                <a:round/>
                <a:headEnd/>
                <a:tailEnd/>
              </a:ln>
              <a:effectLst>
                <a:outerShdw blurRad="63500" dist="38099" dir="2700000" algn="ctr" rotWithShape="0">
                  <a:srgbClr val="000000">
                    <a:alpha val="30000"/>
                  </a:srgbClr>
                </a:outerShdw>
              </a:effectLst>
            </p:spPr>
            <p:txBody>
              <a:bodyPr wrap="none" anchor="ctr"/>
              <a:lstStyle/>
              <a:p>
                <a:pPr fontAlgn="base">
                  <a:lnSpc>
                    <a:spcPct val="90000"/>
                  </a:lnSpc>
                  <a:spcBef>
                    <a:spcPct val="50000"/>
                  </a:spcBef>
                  <a:spcAft>
                    <a:spcPct val="0"/>
                  </a:spcAft>
                  <a:buClr>
                    <a:srgbClr val="FFFFFF"/>
                  </a:buClr>
                  <a:defRPr/>
                </a:pPr>
                <a:endParaRPr lang="en-US" sz="1600" dirty="0">
                  <a:solidFill>
                    <a:srgbClr val="000000"/>
                  </a:solidFill>
                  <a:latin typeface="Arial" charset="0"/>
                  <a:ea typeface="ＭＳ Ｐゴシック" charset="0"/>
                  <a:cs typeface="Arial" charset="0"/>
                </a:endParaRPr>
              </a:p>
            </p:txBody>
          </p:sp>
          <p:grpSp>
            <p:nvGrpSpPr>
              <p:cNvPr id="83" name="Group 23"/>
              <p:cNvGrpSpPr>
                <a:grpSpLocks/>
              </p:cNvGrpSpPr>
              <p:nvPr/>
            </p:nvGrpSpPr>
            <p:grpSpPr bwMode="auto">
              <a:xfrm>
                <a:off x="625708" y="3055581"/>
                <a:ext cx="683387" cy="813769"/>
                <a:chOff x="1652" y="1373"/>
                <a:chExt cx="1135" cy="1231"/>
              </a:xfrm>
            </p:grpSpPr>
            <p:sp>
              <p:nvSpPr>
                <p:cNvPr id="88" name="AutoShape 5"/>
                <p:cNvSpPr>
                  <a:spLocks noChangeArrowheads="1"/>
                </p:cNvSpPr>
                <p:nvPr/>
              </p:nvSpPr>
              <p:spPr bwMode="auto">
                <a:xfrm>
                  <a:off x="1652" y="1373"/>
                  <a:ext cx="1134" cy="1232"/>
                </a:xfrm>
                <a:prstGeom prst="roundRect">
                  <a:avLst>
                    <a:gd name="adj" fmla="val 11255"/>
                  </a:avLst>
                </a:prstGeom>
                <a:gradFill rotWithShape="1">
                  <a:gsLst>
                    <a:gs pos="0">
                      <a:srgbClr val="CCFFFF"/>
                    </a:gs>
                    <a:gs pos="100000">
                      <a:schemeClr val="bg1"/>
                    </a:gs>
                  </a:gsLst>
                  <a:lin ang="5400000" scaled="1"/>
                </a:gradFill>
                <a:ln w="12700">
                  <a:solidFill>
                    <a:srgbClr val="FF6600"/>
                  </a:solidFill>
                  <a:round/>
                  <a:headEnd/>
                  <a:tailEnd/>
                </a:ln>
                <a:effectLst>
                  <a:outerShdw blurRad="63500" dist="38099" dir="2700000" algn="ctr" rotWithShape="0">
                    <a:srgbClr val="000000">
                      <a:alpha val="30000"/>
                    </a:srgbClr>
                  </a:outerShdw>
                </a:effectLst>
              </p:spPr>
              <p:txBody>
                <a:bodyPr wrap="none" anchor="ctr"/>
                <a:lstStyle/>
                <a:p>
                  <a:pPr fontAlgn="base">
                    <a:lnSpc>
                      <a:spcPct val="90000"/>
                    </a:lnSpc>
                    <a:spcBef>
                      <a:spcPct val="50000"/>
                    </a:spcBef>
                    <a:spcAft>
                      <a:spcPct val="0"/>
                    </a:spcAft>
                    <a:buClr>
                      <a:srgbClr val="FFFFFF"/>
                    </a:buClr>
                    <a:defRPr/>
                  </a:pPr>
                  <a:endParaRPr lang="en-US" sz="1600" dirty="0">
                    <a:solidFill>
                      <a:srgbClr val="000000"/>
                    </a:solidFill>
                    <a:latin typeface="Arial" charset="0"/>
                    <a:ea typeface="ＭＳ Ｐゴシック" charset="0"/>
                    <a:cs typeface="Arial" charset="0"/>
                  </a:endParaRPr>
                </a:p>
              </p:txBody>
            </p:sp>
            <p:pic>
              <p:nvPicPr>
                <p:cNvPr id="89" name="Picture 32" descr="rfid-tags-shado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6" y="1654"/>
                  <a:ext cx="891" cy="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4" name="AutoShape 15" descr="transaction"/>
              <p:cNvSpPr>
                <a:spLocks noChangeArrowheads="1"/>
              </p:cNvSpPr>
              <p:nvPr/>
            </p:nvSpPr>
            <p:spPr bwMode="auto">
              <a:xfrm>
                <a:off x="909979" y="3712835"/>
                <a:ext cx="678121" cy="812836"/>
              </a:xfrm>
              <a:prstGeom prst="roundRect">
                <a:avLst>
                  <a:gd name="adj" fmla="val 11255"/>
                </a:avLst>
              </a:prstGeom>
              <a:blipFill dpi="0" rotWithShape="1">
                <a:blip r:embed="rId5" cstate="print"/>
                <a:srcRect/>
                <a:stretch>
                  <a:fillRect/>
                </a:stretch>
              </a:blipFill>
              <a:ln w="12700">
                <a:solidFill>
                  <a:srgbClr val="92D050"/>
                </a:solidFill>
                <a:round/>
                <a:headEnd/>
                <a:tailEnd/>
              </a:ln>
              <a:effectLst>
                <a:outerShdw blurRad="63500" dist="38099" dir="2700000" algn="ctr" rotWithShape="0">
                  <a:srgbClr val="000000">
                    <a:alpha val="30000"/>
                  </a:srgbClr>
                </a:outerShdw>
              </a:effectLst>
            </p:spPr>
            <p:txBody>
              <a:bodyPr wrap="none" anchor="ctr"/>
              <a:lstStyle/>
              <a:p>
                <a:pPr fontAlgn="base">
                  <a:lnSpc>
                    <a:spcPct val="90000"/>
                  </a:lnSpc>
                  <a:spcBef>
                    <a:spcPct val="50000"/>
                  </a:spcBef>
                  <a:spcAft>
                    <a:spcPct val="0"/>
                  </a:spcAft>
                  <a:buClr>
                    <a:srgbClr val="FFFFFF"/>
                  </a:buClr>
                  <a:defRPr/>
                </a:pPr>
                <a:endParaRPr lang="en-US" sz="1600" dirty="0">
                  <a:solidFill>
                    <a:srgbClr val="000000"/>
                  </a:solidFill>
                  <a:latin typeface="Arial" charset="0"/>
                  <a:ea typeface="ＭＳ Ｐゴシック" charset="0"/>
                  <a:cs typeface="Arial" charset="0"/>
                </a:endParaRPr>
              </a:p>
            </p:txBody>
          </p:sp>
          <p:grpSp>
            <p:nvGrpSpPr>
              <p:cNvPr id="85" name="Group 84"/>
              <p:cNvGrpSpPr>
                <a:grpSpLocks/>
              </p:cNvGrpSpPr>
              <p:nvPr/>
            </p:nvGrpSpPr>
            <p:grpSpPr bwMode="auto">
              <a:xfrm>
                <a:off x="1309095" y="4055109"/>
                <a:ext cx="718911" cy="854755"/>
                <a:chOff x="4374" y="1395"/>
                <a:chExt cx="1194" cy="1293"/>
              </a:xfrm>
            </p:grpSpPr>
            <p:sp>
              <p:nvSpPr>
                <p:cNvPr id="86" name="AutoShape 5"/>
                <p:cNvSpPr>
                  <a:spLocks noChangeArrowheads="1"/>
                </p:cNvSpPr>
                <p:nvPr/>
              </p:nvSpPr>
              <p:spPr bwMode="auto">
                <a:xfrm>
                  <a:off x="4402" y="1396"/>
                  <a:ext cx="1137" cy="1230"/>
                </a:xfrm>
                <a:prstGeom prst="roundRect">
                  <a:avLst>
                    <a:gd name="adj" fmla="val 11255"/>
                  </a:avLst>
                </a:prstGeom>
                <a:gradFill rotWithShape="1">
                  <a:gsLst>
                    <a:gs pos="0">
                      <a:srgbClr val="CCECFF"/>
                    </a:gs>
                    <a:gs pos="100000">
                      <a:schemeClr val="bg1"/>
                    </a:gs>
                  </a:gsLst>
                  <a:lin ang="5400000" scaled="1"/>
                </a:gradFill>
                <a:ln w="12700">
                  <a:solidFill>
                    <a:srgbClr val="7030A0"/>
                  </a:solidFill>
                  <a:round/>
                  <a:headEnd/>
                  <a:tailEnd/>
                </a:ln>
                <a:effectLst>
                  <a:outerShdw dist="38099" dir="2700000" algn="ctr" rotWithShape="0">
                    <a:srgbClr val="000000">
                      <a:alpha val="29999"/>
                    </a:srgbClr>
                  </a:outerShdw>
                </a:effectLst>
              </p:spPr>
              <p:txBody>
                <a:bodyPr wrap="none" anchor="ctr"/>
                <a:lstStyle/>
                <a:p>
                  <a:pPr fontAlgn="base">
                    <a:lnSpc>
                      <a:spcPct val="90000"/>
                    </a:lnSpc>
                    <a:spcBef>
                      <a:spcPct val="50000"/>
                    </a:spcBef>
                    <a:spcAft>
                      <a:spcPct val="0"/>
                    </a:spcAft>
                    <a:buClr>
                      <a:srgbClr val="FFFFFF"/>
                    </a:buClr>
                    <a:defRPr/>
                  </a:pPr>
                  <a:endParaRPr lang="en-US" sz="1600">
                    <a:solidFill>
                      <a:srgbClr val="000000"/>
                    </a:solidFill>
                    <a:latin typeface="Arial" charset="0"/>
                    <a:ea typeface="MS PGothic" pitchFamily="34" charset="-128"/>
                    <a:cs typeface="Arial" charset="0"/>
                  </a:endParaRPr>
                </a:p>
              </p:txBody>
            </p:sp>
            <p:pic>
              <p:nvPicPr>
                <p:cNvPr id="87" name="Picture 1"/>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74" y="1494"/>
                  <a:ext cx="1194" cy="1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79" name="Picture 2" descr="C:\Documents and Settings\Administrator\Local Settings\Temporary Internet Files\Content.IE5\KHOJ97GB\MP900400422[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37313" y="3330575"/>
              <a:ext cx="1370012" cy="135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4" descr="C:\Documents and Settings\Administrator\Local Settings\Temporary Internet Files\Content.IE5\1Q4EH8DN\MP900401619[1].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73544" y="2925763"/>
              <a:ext cx="882650"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AutoShape 3" descr="social-media"/>
            <p:cNvSpPr>
              <a:spLocks noChangeArrowheads="1"/>
            </p:cNvSpPr>
            <p:nvPr/>
          </p:nvSpPr>
          <p:spPr bwMode="auto">
            <a:xfrm>
              <a:off x="4256088" y="3840163"/>
              <a:ext cx="1023937" cy="1028700"/>
            </a:xfrm>
            <a:prstGeom prst="roundRect">
              <a:avLst>
                <a:gd name="adj" fmla="val 11255"/>
              </a:avLst>
            </a:prstGeom>
            <a:blipFill dpi="0" rotWithShape="1">
              <a:blip r:embed="rId3" cstate="print"/>
              <a:srcRect/>
              <a:stretch>
                <a:fillRect/>
              </a:stretch>
            </a:blipFill>
            <a:ln w="12700">
              <a:solidFill>
                <a:srgbClr val="3695D6"/>
              </a:solidFill>
              <a:round/>
              <a:headEnd/>
              <a:tailEnd/>
            </a:ln>
            <a:effectLst>
              <a:outerShdw blurRad="63500" dist="38099" dir="2700000" algn="ctr" rotWithShape="0">
                <a:srgbClr val="000000">
                  <a:alpha val="30000"/>
                </a:srgbClr>
              </a:outerShdw>
            </a:effectLst>
          </p:spPr>
          <p:txBody>
            <a:bodyPr wrap="none" anchor="ctr"/>
            <a:lstStyle/>
            <a:p>
              <a:pPr fontAlgn="base">
                <a:lnSpc>
                  <a:spcPct val="90000"/>
                </a:lnSpc>
                <a:spcBef>
                  <a:spcPct val="50000"/>
                </a:spcBef>
                <a:spcAft>
                  <a:spcPct val="0"/>
                </a:spcAft>
                <a:buClr>
                  <a:srgbClr val="FFFFFF"/>
                </a:buClr>
                <a:defRPr/>
              </a:pPr>
              <a:endParaRPr lang="en-US" sz="1600" dirty="0">
                <a:solidFill>
                  <a:srgbClr val="000000"/>
                </a:solidFill>
                <a:latin typeface="Arial" charset="0"/>
                <a:ea typeface="ＭＳ Ｐゴシック" charset="0"/>
                <a:cs typeface="Arial" charset="0"/>
              </a:endParaRPr>
            </a:p>
          </p:txBody>
        </p:sp>
      </p:grpSp>
    </p:spTree>
    <p:extLst>
      <p:ext uri="{BB962C8B-B14F-4D97-AF65-F5344CB8AC3E}">
        <p14:creationId xmlns:p14="http://schemas.microsoft.com/office/powerpoint/2010/main" val="20884003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two key components of Hadoop</a:t>
            </a:r>
            <a:endParaRPr lang="en-US" dirty="0"/>
          </a:p>
        </p:txBody>
      </p:sp>
      <p:sp>
        <p:nvSpPr>
          <p:cNvPr id="3" name="Content Placeholder 2"/>
          <p:cNvSpPr>
            <a:spLocks noGrp="1"/>
          </p:cNvSpPr>
          <p:nvPr>
            <p:ph idx="1"/>
          </p:nvPr>
        </p:nvSpPr>
        <p:spPr/>
        <p:txBody>
          <a:bodyPr/>
          <a:lstStyle/>
          <a:p>
            <a:r>
              <a:rPr lang="en-US"/>
              <a:t>Hadoop Distributed File System = HDFS</a:t>
            </a:r>
          </a:p>
          <a:p>
            <a:pPr lvl="1"/>
            <a:r>
              <a:rPr lang="en-US"/>
              <a:t>Where Hadoop stores data</a:t>
            </a:r>
          </a:p>
          <a:p>
            <a:pPr lvl="1"/>
            <a:r>
              <a:rPr lang="en-US"/>
              <a:t>A file system that spans all the nodes in a Hadoop cluster</a:t>
            </a:r>
          </a:p>
          <a:p>
            <a:pPr lvl="1"/>
            <a:r>
              <a:rPr lang="en-US"/>
              <a:t>It links together the file systems on many local nodes to make them into one big file system</a:t>
            </a:r>
          </a:p>
          <a:p>
            <a:r>
              <a:rPr lang="en-US"/>
              <a:t>MapReduce framework </a:t>
            </a:r>
          </a:p>
          <a:p>
            <a:pPr lvl="1"/>
            <a:r>
              <a:rPr lang="en-US"/>
              <a:t>How Hadoop understands and assigns work to the nodes (machines)</a:t>
            </a:r>
          </a:p>
          <a:p>
            <a:endParaRPr lang="en-US"/>
          </a:p>
          <a:p>
            <a:endParaRPr lang="en-US" dirty="0"/>
          </a:p>
        </p:txBody>
      </p:sp>
    </p:spTree>
    <p:extLst>
      <p:ext uri="{BB962C8B-B14F-4D97-AF65-F5344CB8AC3E}">
        <p14:creationId xmlns:p14="http://schemas.microsoft.com/office/powerpoint/2010/main" val="39092942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Think differently</a:t>
            </a:r>
          </a:p>
        </p:txBody>
      </p:sp>
      <p:sp>
        <p:nvSpPr>
          <p:cNvPr id="3" name="Content Placeholder 2"/>
          <p:cNvSpPr>
            <a:spLocks noGrp="1"/>
          </p:cNvSpPr>
          <p:nvPr>
            <p:ph idx="1"/>
          </p:nvPr>
        </p:nvSpPr>
        <p:spPr/>
        <p:txBody>
          <a:bodyPr/>
          <a:lstStyle/>
          <a:p>
            <a:pPr marL="0" indent="0">
              <a:buNone/>
            </a:pPr>
            <a:r>
              <a:rPr lang="en-US" dirty="0"/>
              <a:t>As we start to work with Hadoop, we need to think differently:</a:t>
            </a:r>
          </a:p>
          <a:p>
            <a:r>
              <a:rPr lang="en-US" dirty="0"/>
              <a:t>Different processing paradigms</a:t>
            </a:r>
          </a:p>
          <a:p>
            <a:r>
              <a:rPr lang="en-US" dirty="0"/>
              <a:t>Different approaches to storing data</a:t>
            </a:r>
          </a:p>
          <a:p>
            <a:r>
              <a:rPr lang="en-US" dirty="0"/>
              <a:t>Think ELT (extract-load-transform) </a:t>
            </a:r>
            <a:br>
              <a:rPr lang="en-US" dirty="0"/>
            </a:br>
            <a:r>
              <a:rPr lang="en-US" dirty="0"/>
              <a:t>rather than ELT (extract-transform-load)</a:t>
            </a:r>
          </a:p>
          <a:p>
            <a:endParaRPr lang="en-US" dirty="0"/>
          </a:p>
          <a:p>
            <a:pPr marL="0" indent="0">
              <a:buNone/>
            </a:pPr>
            <a:r>
              <a:rPr lang="en-US" dirty="0"/>
              <a:t>…and to understanding the Hadoop Ecosystem is embark on a continuing learning process…self-education is an ongoing requirement</a:t>
            </a:r>
          </a:p>
          <a:p>
            <a:endParaRPr lang="en-US" dirty="0"/>
          </a:p>
        </p:txBody>
      </p:sp>
    </p:spTree>
    <p:extLst>
      <p:ext uri="{BB962C8B-B14F-4D97-AF65-F5344CB8AC3E}">
        <p14:creationId xmlns:p14="http://schemas.microsoft.com/office/powerpoint/2010/main" val="30406115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Core Hadoop concepts</a:t>
            </a:r>
            <a:endParaRPr lang="en-US" dirty="0"/>
          </a:p>
        </p:txBody>
      </p:sp>
      <p:sp>
        <p:nvSpPr>
          <p:cNvPr id="3" name="Content Placeholder 2"/>
          <p:cNvSpPr>
            <a:spLocks noGrp="1"/>
          </p:cNvSpPr>
          <p:nvPr>
            <p:ph idx="1"/>
          </p:nvPr>
        </p:nvSpPr>
        <p:spPr/>
        <p:txBody>
          <a:bodyPr/>
          <a:lstStyle/>
          <a:p>
            <a:pPr lvl="0"/>
            <a:r>
              <a:rPr lang="en-US" dirty="0"/>
              <a:t>Applications are written in high-­level language code</a:t>
            </a:r>
          </a:p>
          <a:p>
            <a:pPr lvl="0"/>
            <a:r>
              <a:rPr lang="en-US" dirty="0"/>
              <a:t>Work is performed in a cluster of commodity machines</a:t>
            </a:r>
          </a:p>
          <a:p>
            <a:pPr lvl="1"/>
            <a:r>
              <a:rPr lang="en-US" dirty="0"/>
              <a:t>Nodes talk to each other as little as possible</a:t>
            </a:r>
          </a:p>
          <a:p>
            <a:pPr lvl="0"/>
            <a:r>
              <a:rPr lang="en-US" dirty="0"/>
              <a:t>Data is distributed in advance</a:t>
            </a:r>
          </a:p>
          <a:p>
            <a:pPr lvl="1"/>
            <a:r>
              <a:rPr lang="en-US" dirty="0"/>
              <a:t>Bring the computation to the data</a:t>
            </a:r>
          </a:p>
          <a:p>
            <a:pPr lvl="0"/>
            <a:r>
              <a:rPr lang="en-US" dirty="0"/>
              <a:t>Data is replicated for increased availability and reliability</a:t>
            </a:r>
          </a:p>
          <a:p>
            <a:pPr lvl="0"/>
            <a:r>
              <a:rPr lang="en-US" dirty="0"/>
              <a:t>Hadoop is fully scalable and fault-­‐tolerant</a:t>
            </a:r>
          </a:p>
          <a:p>
            <a:pPr lvl="0"/>
            <a:endParaRPr lang="en-US" dirty="0"/>
          </a:p>
          <a:p>
            <a:endParaRPr lang="en-US" dirty="0"/>
          </a:p>
        </p:txBody>
      </p:sp>
    </p:spTree>
    <p:extLst>
      <p:ext uri="{BB962C8B-B14F-4D97-AF65-F5344CB8AC3E}">
        <p14:creationId xmlns:p14="http://schemas.microsoft.com/office/powerpoint/2010/main" val="31526628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Differences between RDBMS and Hadoop/HDFS</a:t>
            </a:r>
          </a:p>
        </p:txBody>
      </p:sp>
      <p:pic>
        <p:nvPicPr>
          <p:cNvPr id="4" name="Content Placeholder 3"/>
          <p:cNvPicPr>
            <a:picLocks noGrp="1" noChangeAspect="1"/>
          </p:cNvPicPr>
          <p:nvPr>
            <p:ph idx="1"/>
          </p:nvPr>
        </p:nvPicPr>
        <p:blipFill>
          <a:blip r:embed="rId3"/>
          <a:stretch>
            <a:fillRect/>
          </a:stretch>
        </p:blipFill>
        <p:spPr>
          <a:xfrm>
            <a:off x="1699371" y="2004612"/>
            <a:ext cx="8805863" cy="3726664"/>
          </a:xfrm>
          <a:prstGeom prst="rect">
            <a:avLst/>
          </a:prstGeom>
        </p:spPr>
      </p:pic>
    </p:spTree>
    <p:extLst>
      <p:ext uri="{BB962C8B-B14F-4D97-AF65-F5344CB8AC3E}">
        <p14:creationId xmlns:p14="http://schemas.microsoft.com/office/powerpoint/2010/main" val="26737574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for this new approach</a:t>
            </a:r>
          </a:p>
        </p:txBody>
      </p:sp>
      <p:sp>
        <p:nvSpPr>
          <p:cNvPr id="3" name="Content Placeholder 2"/>
          <p:cNvSpPr>
            <a:spLocks noGrp="1"/>
          </p:cNvSpPr>
          <p:nvPr>
            <p:ph idx="1"/>
          </p:nvPr>
        </p:nvSpPr>
        <p:spPr/>
        <p:txBody>
          <a:bodyPr/>
          <a:lstStyle/>
          <a:p>
            <a:r>
              <a:rPr lang="en-US" dirty="0"/>
              <a:t>Partial Failure Support</a:t>
            </a:r>
          </a:p>
          <a:p>
            <a:r>
              <a:rPr lang="en-US" dirty="0"/>
              <a:t>Data Recoverability</a:t>
            </a:r>
          </a:p>
          <a:p>
            <a:r>
              <a:rPr lang="en-US" dirty="0"/>
              <a:t>Component Recovery </a:t>
            </a:r>
          </a:p>
          <a:p>
            <a:r>
              <a:rPr lang="en-US" dirty="0"/>
              <a:t>Consistency</a:t>
            </a:r>
          </a:p>
          <a:p>
            <a:r>
              <a:rPr lang="en-US" dirty="0"/>
              <a:t>Scalability</a:t>
            </a:r>
          </a:p>
          <a:p>
            <a:endParaRPr lang="en-US" dirty="0"/>
          </a:p>
          <a:p>
            <a:r>
              <a:rPr lang="en-US" sz="2000" dirty="0"/>
              <a:t>Hadoop is based on work done by Google in the late 1990s/early 2000s: Specifically, on papers describing the </a:t>
            </a:r>
            <a:r>
              <a:rPr lang="en-US" sz="2000" b="1" dirty="0"/>
              <a:t>Google File System (GFS) </a:t>
            </a:r>
            <a:r>
              <a:rPr lang="en-US" sz="2000" dirty="0"/>
              <a:t>(published in 2003), and </a:t>
            </a:r>
            <a:r>
              <a:rPr lang="en-US" sz="2000" b="1" dirty="0"/>
              <a:t>MapReduce</a:t>
            </a:r>
            <a:r>
              <a:rPr lang="en-US" sz="2000" dirty="0"/>
              <a:t> (published in 2004)</a:t>
            </a:r>
          </a:p>
        </p:txBody>
      </p:sp>
    </p:spTree>
    <p:extLst>
      <p:ext uri="{BB962C8B-B14F-4D97-AF65-F5344CB8AC3E}">
        <p14:creationId xmlns:p14="http://schemas.microsoft.com/office/powerpoint/2010/main" val="14772159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terminology…to get you started</a:t>
            </a:r>
          </a:p>
        </p:txBody>
      </p:sp>
      <p:sp>
        <p:nvSpPr>
          <p:cNvPr id="3" name="Content Placeholder 2"/>
          <p:cNvSpPr>
            <a:spLocks noGrp="1"/>
          </p:cNvSpPr>
          <p:nvPr>
            <p:ph idx="1"/>
          </p:nvPr>
        </p:nvSpPr>
        <p:spPr/>
        <p:txBody>
          <a:bodyPr/>
          <a:lstStyle/>
          <a:p>
            <a:r>
              <a:rPr lang="en-US" dirty="0"/>
              <a:t>75 Big Data Terms Everyone Should Know (July 2017)</a:t>
            </a:r>
            <a:br>
              <a:rPr lang="en-US" dirty="0"/>
            </a:br>
            <a:r>
              <a:rPr lang="en-US" u="sng" dirty="0">
                <a:hlinkClick r:id="rId3"/>
              </a:rPr>
              <a:t>http://dataconomy.com/2017/07/75-big-data-terms-everyone-know</a:t>
            </a:r>
            <a:r>
              <a:rPr lang="en-US" dirty="0"/>
              <a:t> </a:t>
            </a:r>
          </a:p>
          <a:p>
            <a:r>
              <a:rPr lang="en-US" dirty="0"/>
              <a:t>But these are just</a:t>
            </a:r>
            <a:br>
              <a:rPr lang="en-US" dirty="0"/>
            </a:br>
            <a:r>
              <a:rPr lang="en-US" dirty="0"/>
              <a:t>the </a:t>
            </a:r>
            <a:r>
              <a:rPr lang="en-US" i="1" dirty="0"/>
              <a:t>beginning</a:t>
            </a:r>
            <a:r>
              <a:rPr lang="en-US" dirty="0"/>
              <a:t> of</a:t>
            </a:r>
            <a:br>
              <a:rPr lang="en-US" dirty="0"/>
            </a:br>
            <a:r>
              <a:rPr lang="en-US" dirty="0"/>
              <a:t>a </a:t>
            </a:r>
            <a:r>
              <a:rPr lang="en-US" i="1" dirty="0"/>
              <a:t>terminological</a:t>
            </a:r>
            <a:br>
              <a:rPr lang="en-US" i="1" dirty="0"/>
            </a:br>
            <a:r>
              <a:rPr lang="en-US" i="1" dirty="0"/>
              <a:t>dictionary </a:t>
            </a:r>
            <a:r>
              <a:rPr lang="en-US" dirty="0"/>
              <a:t>that you</a:t>
            </a:r>
            <a:br>
              <a:rPr lang="en-US" dirty="0"/>
            </a:br>
            <a:r>
              <a:rPr lang="en-US" dirty="0"/>
              <a:t>should develop</a:t>
            </a:r>
            <a:br>
              <a:rPr lang="en-US" dirty="0"/>
            </a:br>
            <a:r>
              <a:rPr lang="en-US" dirty="0"/>
              <a:t>for yourself</a:t>
            </a:r>
          </a:p>
          <a:p>
            <a:pPr marL="0" indent="0">
              <a:buNone/>
            </a:pPr>
            <a:endParaRPr lang="en-US" dirty="0"/>
          </a:p>
          <a:p>
            <a:endParaRPr lang="en-US" dirty="0"/>
          </a:p>
        </p:txBody>
      </p:sp>
      <p:pic>
        <p:nvPicPr>
          <p:cNvPr id="4" name="Picture 2" descr="http://dataconomy.com/wp-content/uploads/2017/07/bigdatatersm-e1500299640783-750x375.jpg">
            <a:extLst>
              <a:ext uri="{FF2B5EF4-FFF2-40B4-BE49-F238E27FC236}">
                <a16:creationId xmlns:a16="http://schemas.microsoft.com/office/drawing/2014/main" id="{F05CB8AE-47C9-4160-884D-5D78F63B47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9808" y="2306269"/>
            <a:ext cx="5696712" cy="2848356"/>
          </a:xfrm>
          <a:prstGeom prst="rect">
            <a:avLst/>
          </a:prstGeom>
          <a:noFill/>
          <a:ln w="28575">
            <a:solidFill>
              <a:srgbClr val="C0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92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Growing interconnected &amp; instrumented world </a:t>
            </a:r>
          </a:p>
        </p:txBody>
      </p:sp>
      <p:pic>
        <p:nvPicPr>
          <p:cNvPr id="32" name="Picture 31"/>
          <p:cNvPicPr>
            <a:picLocks noChangeAspect="1"/>
          </p:cNvPicPr>
          <p:nvPr/>
        </p:nvPicPr>
        <p:blipFill>
          <a:blip r:embed="rId3"/>
          <a:stretch>
            <a:fillRect/>
          </a:stretch>
        </p:blipFill>
        <p:spPr>
          <a:xfrm>
            <a:off x="1524000" y="1245849"/>
            <a:ext cx="9144000" cy="4841791"/>
          </a:xfrm>
          <a:prstGeom prst="rect">
            <a:avLst/>
          </a:prstGeom>
        </p:spPr>
      </p:pic>
    </p:spTree>
    <p:extLst>
      <p:ext uri="{BB962C8B-B14F-4D97-AF65-F5344CB8AC3E}">
        <p14:creationId xmlns:p14="http://schemas.microsoft.com/office/powerpoint/2010/main" val="1696921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Growth in Internet traffic (PCs, smartphones, </a:t>
            </a:r>
            <a:r>
              <a:rPr lang="en-US" dirty="0" err="1"/>
              <a:t>IoT</a:t>
            </a:r>
            <a:r>
              <a:rPr lang="en-US" dirty="0"/>
              <a:t>,…)</a:t>
            </a:r>
          </a:p>
        </p:txBody>
      </p:sp>
      <p:pic>
        <p:nvPicPr>
          <p:cNvPr id="4" name="Picture 2" descr="cisco-ip-traffic-will-surpass-the-zettabyte-level-in-20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5060" y="1097280"/>
            <a:ext cx="7808533" cy="5201492"/>
          </a:xfrm>
          <a:prstGeom prst="rect">
            <a:avLst/>
          </a:prstGeom>
          <a:solidFill>
            <a:srgbClr val="FFC000"/>
          </a:solidFill>
          <a:ln w="6350">
            <a:solidFill>
              <a:srgbClr val="000000"/>
            </a:solidFill>
          </a:ln>
          <a:extLst/>
        </p:spPr>
      </p:pic>
    </p:spTree>
    <p:extLst>
      <p:ext uri="{BB962C8B-B14F-4D97-AF65-F5344CB8AC3E}">
        <p14:creationId xmlns:p14="http://schemas.microsoft.com/office/powerpoint/2010/main" val="3892148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examples of Big Data</a:t>
            </a:r>
          </a:p>
        </p:txBody>
      </p:sp>
      <p:sp>
        <p:nvSpPr>
          <p:cNvPr id="3" name="Content Placeholder 2"/>
          <p:cNvSpPr>
            <a:spLocks noGrp="1"/>
          </p:cNvSpPr>
          <p:nvPr>
            <p:ph idx="1"/>
          </p:nvPr>
        </p:nvSpPr>
        <p:spPr>
          <a:xfrm>
            <a:off x="1761744" y="1188720"/>
            <a:ext cx="8668512" cy="5358384"/>
          </a:xfrm>
        </p:spPr>
        <p:txBody>
          <a:bodyPr numCol="2"/>
          <a:lstStyle/>
          <a:p>
            <a:pPr marL="288925" lvl="1" indent="-228600">
              <a:spcBef>
                <a:spcPts val="0"/>
              </a:spcBef>
              <a:buFont typeface="Arial" panose="020B0604020202020204" pitchFamily="34" charset="0"/>
              <a:buChar char="•"/>
            </a:pPr>
            <a:r>
              <a:rPr lang="en-US" sz="1600" b="1" dirty="0"/>
              <a:t>Science</a:t>
            </a:r>
            <a:endParaRPr lang="en-US" sz="1600" b="1" dirty="0">
              <a:latin typeface="Arial"/>
              <a:cs typeface="Arial"/>
            </a:endParaRPr>
          </a:p>
          <a:p>
            <a:pPr marL="288925" lvl="1" indent="-228600">
              <a:spcBef>
                <a:spcPts val="0"/>
              </a:spcBef>
              <a:buFont typeface="Arial" panose="020B0604020202020204" pitchFamily="34" charset="0"/>
              <a:buChar char="•"/>
            </a:pPr>
            <a:r>
              <a:rPr lang="en-US" sz="1600" b="1" dirty="0">
                <a:latin typeface="Arial"/>
                <a:cs typeface="Arial"/>
              </a:rPr>
              <a:t>Astronomy</a:t>
            </a:r>
          </a:p>
          <a:p>
            <a:pPr marL="288925" lvl="1" indent="-228600">
              <a:spcBef>
                <a:spcPts val="0"/>
              </a:spcBef>
              <a:buFont typeface="Arial" panose="020B0604020202020204" pitchFamily="34" charset="0"/>
              <a:buChar char="•"/>
            </a:pPr>
            <a:r>
              <a:rPr lang="en-US" sz="1600" b="1" dirty="0">
                <a:latin typeface="Arial"/>
                <a:cs typeface="Arial"/>
              </a:rPr>
              <a:t>Atmospheric science</a:t>
            </a:r>
          </a:p>
          <a:p>
            <a:pPr marL="288925" lvl="1" indent="-228600">
              <a:spcBef>
                <a:spcPts val="0"/>
              </a:spcBef>
              <a:buFont typeface="Arial" panose="020B0604020202020204" pitchFamily="34" charset="0"/>
              <a:buChar char="•"/>
            </a:pPr>
            <a:r>
              <a:rPr lang="en-US" sz="1600" b="1" dirty="0">
                <a:latin typeface="Arial"/>
                <a:cs typeface="Arial"/>
              </a:rPr>
              <a:t>Genomics</a:t>
            </a:r>
          </a:p>
          <a:p>
            <a:pPr marL="288925" lvl="1" indent="-228600">
              <a:spcBef>
                <a:spcPts val="0"/>
              </a:spcBef>
              <a:buFont typeface="Arial" panose="020B0604020202020204" pitchFamily="34" charset="0"/>
              <a:buChar char="•"/>
            </a:pPr>
            <a:r>
              <a:rPr lang="en-US" sz="1600" b="1" dirty="0">
                <a:latin typeface="Arial"/>
                <a:cs typeface="Arial"/>
              </a:rPr>
              <a:t>Biogeochemical</a:t>
            </a:r>
          </a:p>
          <a:p>
            <a:pPr marL="288925" lvl="1" indent="-228600">
              <a:spcBef>
                <a:spcPts val="0"/>
              </a:spcBef>
              <a:buFont typeface="Arial" panose="020B0604020202020204" pitchFamily="34" charset="0"/>
              <a:buChar char="•"/>
            </a:pPr>
            <a:r>
              <a:rPr lang="en-US" sz="1600" b="1" dirty="0">
                <a:latin typeface="Arial"/>
                <a:cs typeface="Arial"/>
              </a:rPr>
              <a:t>Biological</a:t>
            </a:r>
          </a:p>
          <a:p>
            <a:pPr lvl="2">
              <a:spcBef>
                <a:spcPts val="0"/>
              </a:spcBef>
            </a:pPr>
            <a:r>
              <a:rPr lang="en-US" sz="1600" dirty="0"/>
              <a:t>and other complex / interdisciplinary scientific research</a:t>
            </a:r>
          </a:p>
          <a:p>
            <a:pPr marL="288925" lvl="1" indent="-228600">
              <a:spcBef>
                <a:spcPts val="0"/>
              </a:spcBef>
              <a:buFont typeface="Arial" panose="020B0604020202020204" pitchFamily="34" charset="0"/>
              <a:buChar char="•"/>
            </a:pPr>
            <a:r>
              <a:rPr lang="en-US" sz="1600" b="1" dirty="0">
                <a:latin typeface="Arial"/>
                <a:cs typeface="Arial"/>
              </a:rPr>
              <a:t>Social </a:t>
            </a:r>
          </a:p>
          <a:p>
            <a:pPr marL="288925" lvl="1" indent="-228600">
              <a:spcBef>
                <a:spcPts val="0"/>
              </a:spcBef>
              <a:buFont typeface="Arial" panose="020B0604020202020204" pitchFamily="34" charset="0"/>
              <a:buChar char="•"/>
            </a:pPr>
            <a:r>
              <a:rPr lang="en-US" sz="1600" b="1" dirty="0">
                <a:latin typeface="Arial"/>
                <a:cs typeface="Arial"/>
              </a:rPr>
              <a:t>Social networks</a:t>
            </a:r>
          </a:p>
          <a:p>
            <a:pPr marL="288925" lvl="1" indent="-228600">
              <a:spcBef>
                <a:spcPts val="0"/>
              </a:spcBef>
              <a:buFont typeface="Arial" panose="020B0604020202020204" pitchFamily="34" charset="0"/>
              <a:buChar char="•"/>
            </a:pPr>
            <a:r>
              <a:rPr lang="en-US" sz="1600" b="1" dirty="0">
                <a:latin typeface="Arial"/>
                <a:cs typeface="Arial"/>
              </a:rPr>
              <a:t>Social data </a:t>
            </a:r>
          </a:p>
          <a:p>
            <a:pPr lvl="2">
              <a:spcBef>
                <a:spcPts val="0"/>
              </a:spcBef>
            </a:pPr>
            <a:r>
              <a:rPr lang="en-US" sz="1600" dirty="0"/>
              <a:t>Person to person (P2P, C2C):</a:t>
            </a:r>
          </a:p>
          <a:p>
            <a:pPr marL="914400" lvl="4" indent="-168275">
              <a:spcBef>
                <a:spcPts val="0"/>
              </a:spcBef>
            </a:pPr>
            <a:r>
              <a:rPr lang="en-US" sz="1600" dirty="0"/>
              <a:t>Wish Lists on Amazon.com</a:t>
            </a:r>
          </a:p>
          <a:p>
            <a:pPr marL="914400" lvl="4" indent="-168275">
              <a:spcBef>
                <a:spcPts val="0"/>
              </a:spcBef>
            </a:pPr>
            <a:r>
              <a:rPr lang="en-US" sz="1600" dirty="0"/>
              <a:t>Craig’s List</a:t>
            </a:r>
          </a:p>
          <a:p>
            <a:pPr lvl="3">
              <a:spcBef>
                <a:spcPts val="0"/>
              </a:spcBef>
            </a:pPr>
            <a:r>
              <a:rPr lang="en-US" sz="1600" dirty="0"/>
              <a:t>Person to world (P2W, C2W):  </a:t>
            </a:r>
          </a:p>
          <a:p>
            <a:pPr marL="1599834" lvl="5" indent="-168275">
              <a:spcBef>
                <a:spcPts val="0"/>
              </a:spcBef>
            </a:pPr>
            <a:r>
              <a:rPr lang="en-US" sz="1549" dirty="0"/>
              <a:t>Twitter</a:t>
            </a:r>
          </a:p>
          <a:p>
            <a:pPr marL="1599834" lvl="5" indent="-168275">
              <a:spcBef>
                <a:spcPts val="0"/>
              </a:spcBef>
            </a:pPr>
            <a:r>
              <a:rPr lang="en-US" sz="1549" dirty="0"/>
              <a:t>Facebook</a:t>
            </a:r>
          </a:p>
          <a:p>
            <a:pPr marL="1599834" lvl="5" indent="-168275">
              <a:spcBef>
                <a:spcPts val="0"/>
              </a:spcBef>
            </a:pPr>
            <a:r>
              <a:rPr lang="en-US" sz="1549" dirty="0"/>
              <a:t>LinkedIn</a:t>
            </a:r>
          </a:p>
          <a:p>
            <a:pPr marL="288925" lvl="1" indent="-228600">
              <a:spcBef>
                <a:spcPts val="0"/>
              </a:spcBef>
              <a:buFont typeface="Arial" panose="020B0604020202020204" pitchFamily="34" charset="0"/>
              <a:buChar char="•"/>
            </a:pPr>
            <a:endParaRPr lang="en-US" sz="1600" b="1" dirty="0">
              <a:latin typeface="Arial"/>
              <a:cs typeface="Arial"/>
            </a:endParaRPr>
          </a:p>
          <a:p>
            <a:pPr marL="288925" lvl="1" indent="-228600">
              <a:spcBef>
                <a:spcPts val="0"/>
              </a:spcBef>
              <a:buFont typeface="Arial" panose="020B0604020202020204" pitchFamily="34" charset="0"/>
              <a:buChar char="•"/>
            </a:pPr>
            <a:endParaRPr lang="en-US" sz="1600" b="1" dirty="0">
              <a:latin typeface="Arial"/>
              <a:cs typeface="Arial"/>
            </a:endParaRPr>
          </a:p>
          <a:p>
            <a:pPr marL="288925" lvl="1" indent="-228600">
              <a:spcBef>
                <a:spcPts val="0"/>
              </a:spcBef>
              <a:buFont typeface="Arial" panose="020B0604020202020204" pitchFamily="34" charset="0"/>
              <a:buChar char="•"/>
            </a:pPr>
            <a:endParaRPr lang="en-US" sz="1600" b="1" dirty="0">
              <a:latin typeface="Arial"/>
              <a:cs typeface="Arial"/>
            </a:endParaRPr>
          </a:p>
          <a:p>
            <a:pPr marL="288925" lvl="1" indent="-228600">
              <a:spcBef>
                <a:spcPts val="0"/>
              </a:spcBef>
              <a:buFont typeface="Arial" panose="020B0604020202020204" pitchFamily="34" charset="0"/>
              <a:buChar char="•"/>
            </a:pPr>
            <a:r>
              <a:rPr lang="en-US" sz="1600" b="1" dirty="0">
                <a:latin typeface="Arial"/>
                <a:cs typeface="Arial"/>
              </a:rPr>
              <a:t>Medical records</a:t>
            </a:r>
          </a:p>
          <a:p>
            <a:pPr lvl="1">
              <a:spcBef>
                <a:spcPts val="0"/>
              </a:spcBef>
            </a:pPr>
            <a:r>
              <a:rPr lang="en-US" sz="1400" dirty="0"/>
              <a:t>Commercial</a:t>
            </a:r>
          </a:p>
          <a:p>
            <a:pPr lvl="1">
              <a:spcBef>
                <a:spcPts val="0"/>
              </a:spcBef>
            </a:pPr>
            <a:r>
              <a:rPr lang="en-US" sz="1400" dirty="0"/>
              <a:t>Web / event / database logs</a:t>
            </a:r>
          </a:p>
          <a:p>
            <a:pPr lvl="1">
              <a:spcBef>
                <a:spcPts val="0"/>
              </a:spcBef>
            </a:pPr>
            <a:r>
              <a:rPr lang="en-US" sz="1400" dirty="0"/>
              <a:t>"Digital exhaust" - result of human interaction with the Internet </a:t>
            </a:r>
          </a:p>
          <a:p>
            <a:pPr lvl="1">
              <a:spcBef>
                <a:spcPts val="0"/>
              </a:spcBef>
            </a:pPr>
            <a:r>
              <a:rPr lang="en-US" sz="1400" dirty="0"/>
              <a:t>Sensor networks</a:t>
            </a:r>
          </a:p>
          <a:p>
            <a:pPr lvl="1">
              <a:spcBef>
                <a:spcPts val="0"/>
              </a:spcBef>
            </a:pPr>
            <a:r>
              <a:rPr lang="en-US" sz="1400" dirty="0"/>
              <a:t>RFID</a:t>
            </a:r>
          </a:p>
          <a:p>
            <a:pPr lvl="1">
              <a:spcBef>
                <a:spcPts val="0"/>
              </a:spcBef>
            </a:pPr>
            <a:r>
              <a:rPr lang="en-US" sz="1400" dirty="0"/>
              <a:t>Internet text and documents</a:t>
            </a:r>
          </a:p>
          <a:p>
            <a:pPr lvl="1">
              <a:spcBef>
                <a:spcPts val="0"/>
              </a:spcBef>
            </a:pPr>
            <a:r>
              <a:rPr lang="en-US" sz="1400" dirty="0"/>
              <a:t>Internet search indexing</a:t>
            </a:r>
          </a:p>
          <a:p>
            <a:pPr lvl="1">
              <a:spcBef>
                <a:spcPts val="0"/>
              </a:spcBef>
            </a:pPr>
            <a:r>
              <a:rPr lang="en-US" sz="1400" dirty="0"/>
              <a:t>Call detail records (CDR)</a:t>
            </a:r>
          </a:p>
          <a:p>
            <a:pPr lvl="1">
              <a:spcBef>
                <a:spcPts val="0"/>
              </a:spcBef>
            </a:pPr>
            <a:r>
              <a:rPr lang="en-US" sz="1400" dirty="0"/>
              <a:t>Photographic archives</a:t>
            </a:r>
          </a:p>
          <a:p>
            <a:pPr lvl="1">
              <a:spcBef>
                <a:spcPts val="0"/>
              </a:spcBef>
            </a:pPr>
            <a:r>
              <a:rPr lang="en-US" sz="1400" dirty="0"/>
              <a:t>Video / audio archives</a:t>
            </a:r>
          </a:p>
          <a:p>
            <a:pPr lvl="1">
              <a:spcBef>
                <a:spcPts val="0"/>
              </a:spcBef>
            </a:pPr>
            <a:r>
              <a:rPr lang="en-US" sz="1400" dirty="0"/>
              <a:t>Large scale </a:t>
            </a:r>
            <a:r>
              <a:rPr lang="en-US" sz="1400" dirty="0" err="1"/>
              <a:t>eCommerce</a:t>
            </a:r>
            <a:endParaRPr lang="en-US" sz="1400" dirty="0"/>
          </a:p>
          <a:p>
            <a:pPr lvl="1">
              <a:spcBef>
                <a:spcPts val="0"/>
              </a:spcBef>
            </a:pPr>
            <a:r>
              <a:rPr lang="en-US" sz="1400" dirty="0"/>
              <a:t>Government</a:t>
            </a:r>
          </a:p>
          <a:p>
            <a:pPr lvl="1">
              <a:spcBef>
                <a:spcPts val="0"/>
              </a:spcBef>
            </a:pPr>
            <a:r>
              <a:rPr lang="en-US" sz="1400" dirty="0"/>
              <a:t>Regular government business and commerce needs</a:t>
            </a:r>
          </a:p>
          <a:p>
            <a:pPr lvl="1">
              <a:spcBef>
                <a:spcPts val="0"/>
              </a:spcBef>
            </a:pPr>
            <a:r>
              <a:rPr lang="en-US" sz="1400" dirty="0"/>
              <a:t>Military and homeland security surveillance</a:t>
            </a:r>
          </a:p>
          <a:p>
            <a:endParaRPr lang="en-US" sz="1600" dirty="0"/>
          </a:p>
          <a:p>
            <a:endParaRPr lang="en-US" sz="1600" dirty="0"/>
          </a:p>
          <a:p>
            <a:endParaRPr lang="en-US" sz="1600" dirty="0"/>
          </a:p>
        </p:txBody>
      </p:sp>
    </p:spTree>
    <p:extLst>
      <p:ext uri="{BB962C8B-B14F-4D97-AF65-F5344CB8AC3E}">
        <p14:creationId xmlns:p14="http://schemas.microsoft.com/office/powerpoint/2010/main" val="573063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Big Data</a:t>
            </a:r>
          </a:p>
        </p:txBody>
      </p:sp>
      <p:sp>
        <p:nvSpPr>
          <p:cNvPr id="3" name="Content Placeholder 2"/>
          <p:cNvSpPr>
            <a:spLocks noGrp="1"/>
          </p:cNvSpPr>
          <p:nvPr>
            <p:ph idx="1"/>
          </p:nvPr>
        </p:nvSpPr>
        <p:spPr/>
        <p:txBody>
          <a:bodyPr/>
          <a:lstStyle/>
          <a:p>
            <a:r>
              <a:rPr lang="en-US" dirty="0"/>
              <a:t>Structured</a:t>
            </a:r>
          </a:p>
          <a:p>
            <a:pPr lvl="1"/>
            <a:r>
              <a:rPr lang="en-US" dirty="0"/>
              <a:t>Data that can be stored </a:t>
            </a:r>
            <a:br>
              <a:rPr lang="en-US" dirty="0"/>
            </a:br>
            <a:r>
              <a:rPr lang="en-US" dirty="0"/>
              <a:t>and processed in a </a:t>
            </a:r>
            <a:br>
              <a:rPr lang="en-US" dirty="0"/>
            </a:br>
            <a:r>
              <a:rPr lang="en-US" dirty="0"/>
              <a:t>fixed format, aka schema </a:t>
            </a:r>
          </a:p>
          <a:p>
            <a:r>
              <a:rPr lang="en-US" dirty="0"/>
              <a:t>Semi-structured</a:t>
            </a:r>
          </a:p>
          <a:p>
            <a:pPr lvl="1"/>
            <a:r>
              <a:rPr lang="en-US" dirty="0"/>
              <a:t>Data that does not have a formal structure of a data model, i.e. a table definition in a relational DBMS, but nevertheless it has some organizational properties like tags and other markers to separate semantic elements that makes it easier to analyze, aka XML or JSON</a:t>
            </a:r>
          </a:p>
          <a:p>
            <a:r>
              <a:rPr lang="en-US" dirty="0"/>
              <a:t>Unstructured</a:t>
            </a:r>
          </a:p>
          <a:p>
            <a:pPr lvl="1"/>
            <a:r>
              <a:rPr lang="en-US" dirty="0"/>
              <a:t>Data that has an unknown form and cannot be stored in RDBMS and cannot be analyzed unless it is transformed into a structured format is called as unstructured data</a:t>
            </a:r>
          </a:p>
          <a:p>
            <a:pPr lvl="1"/>
            <a:r>
              <a:rPr lang="en-US" dirty="0"/>
              <a:t>Text Files and multimedia contents like images, audios, videos are example of unstructured data - unstructured data is growing quicker than others, experts say that 80 percent of the data in an organization is unstructured</a:t>
            </a:r>
          </a:p>
        </p:txBody>
      </p:sp>
      <p:pic>
        <p:nvPicPr>
          <p:cNvPr id="4" name="Picture 3"/>
          <p:cNvPicPr>
            <a:picLocks noChangeAspect="1"/>
          </p:cNvPicPr>
          <p:nvPr/>
        </p:nvPicPr>
        <p:blipFill>
          <a:blip r:embed="rId3"/>
          <a:stretch>
            <a:fillRect/>
          </a:stretch>
        </p:blipFill>
        <p:spPr>
          <a:xfrm>
            <a:off x="5208266" y="1188721"/>
            <a:ext cx="5359150" cy="1390537"/>
          </a:xfrm>
          <a:prstGeom prst="rect">
            <a:avLst/>
          </a:prstGeom>
        </p:spPr>
      </p:pic>
    </p:spTree>
    <p:extLst>
      <p:ext uri="{BB962C8B-B14F-4D97-AF65-F5344CB8AC3E}">
        <p14:creationId xmlns:p14="http://schemas.microsoft.com/office/powerpoint/2010/main" val="29284550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and Content">
  <a:themeElements>
    <a:clrScheme name="IBM Analytics Ed Colors">
      <a:dk1>
        <a:srgbClr val="000000"/>
      </a:dk1>
      <a:lt1>
        <a:srgbClr val="FFFFFF"/>
      </a:lt1>
      <a:dk2>
        <a:srgbClr val="FFFFFF"/>
      </a:dk2>
      <a:lt2>
        <a:srgbClr val="FFFFFF"/>
      </a:lt2>
      <a:accent1>
        <a:srgbClr val="DD731C"/>
      </a:accent1>
      <a:accent2>
        <a:srgbClr val="00649D"/>
      </a:accent2>
      <a:accent3>
        <a:srgbClr val="008ABF"/>
      </a:accent3>
      <a:accent4>
        <a:srgbClr val="FECE00"/>
      </a:accent4>
      <a:accent5>
        <a:srgbClr val="008A52"/>
      </a:accent5>
      <a:accent6>
        <a:srgbClr val="7F1C7D"/>
      </a:accent6>
      <a:hlink>
        <a:srgbClr val="00649D"/>
      </a:hlink>
      <a:folHlink>
        <a:srgbClr val="008ABF"/>
      </a:folHlink>
    </a:clrScheme>
    <a:fontScheme name="IBM Analytics Ed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w="38100">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lIns="92976" tIns="46488" rIns="92976" bIns="46488"/>
      <a:lstStyle>
        <a:defPPr>
          <a:defRPr dirty="0"/>
        </a:defPPr>
      </a:lstStyle>
    </a:spDef>
  </a:objectDefaults>
  <a:extraClrSchemeLst/>
  <a:extLst>
    <a:ext uri="{05A4C25C-085E-4340-85A3-A5531E510DB2}">
      <thm15:themeFamily xmlns:thm15="http://schemas.microsoft.com/office/thememl/2012/main" name="IBM_Analytics_Cloud_Education_Template_V2.potm" id="{B63C468E-1E6C-4864-8AF4-856C544AAB5A}" vid="{D1016376-05C2-4182-BD39-BA15DCE26E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TotalTime>
  <Words>4508</Words>
  <Application>Microsoft Office PowerPoint</Application>
  <PresentationFormat>Widescreen</PresentationFormat>
  <Paragraphs>800</Paragraphs>
  <Slides>55</Slides>
  <Notes>55</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55</vt:i4>
      </vt:variant>
    </vt:vector>
  </HeadingPairs>
  <TitlesOfParts>
    <vt:vector size="71" baseType="lpstr">
      <vt:lpstr>ＭＳ Ｐゴシック</vt:lpstr>
      <vt:lpstr>ＭＳ Ｐゴシック</vt:lpstr>
      <vt:lpstr>Arial</vt:lpstr>
      <vt:lpstr>Calibri</vt:lpstr>
      <vt:lpstr>Calibri Light</vt:lpstr>
      <vt:lpstr>Georgia</vt:lpstr>
      <vt:lpstr>Helv</vt:lpstr>
      <vt:lpstr>Helvetica</vt:lpstr>
      <vt:lpstr>Helvetica Neue Medium</vt:lpstr>
      <vt:lpstr>Helvetica Neue Thin</vt:lpstr>
      <vt:lpstr>Tahoma</vt:lpstr>
      <vt:lpstr>Times New Roman</vt:lpstr>
      <vt:lpstr>Verdana</vt:lpstr>
      <vt:lpstr>Wingdings</vt:lpstr>
      <vt:lpstr>Office Theme</vt:lpstr>
      <vt:lpstr>Title and Content</vt:lpstr>
      <vt:lpstr>PowerPoint Presentation</vt:lpstr>
      <vt:lpstr>Agenda</vt:lpstr>
      <vt:lpstr>Introduction to Big Data</vt:lpstr>
      <vt:lpstr>Big Data - a tsunami that is hitting us already</vt:lpstr>
      <vt:lpstr>Data has an intrinsic property…it grows and grows</vt:lpstr>
      <vt:lpstr>Growing interconnected &amp; instrumented world </vt:lpstr>
      <vt:lpstr>Growth in Internet traffic (PCs, smartphones, IoT,…)</vt:lpstr>
      <vt:lpstr>Some examples of Big Data</vt:lpstr>
      <vt:lpstr>Types of Big Data</vt:lpstr>
      <vt:lpstr>Big Data Use Cases</vt:lpstr>
      <vt:lpstr>Use cases for a Big Data platform: Healthcare and  Life Sciences</vt:lpstr>
      <vt:lpstr>Healthcare</vt:lpstr>
      <vt:lpstr>Big Data and complexity in healthcare</vt:lpstr>
      <vt:lpstr>Precision Medicine Initiative (PMI) &amp; Big Data</vt:lpstr>
      <vt:lpstr>Use cases for a Big Data platform: Financial Services</vt:lpstr>
      <vt:lpstr>Financial marketplace example: Visa</vt:lpstr>
      <vt:lpstr>Financial</vt:lpstr>
      <vt:lpstr>Use cases for a Big Data platform:  Telecommunications Services</vt:lpstr>
      <vt:lpstr>Use cases for a Big Data platform:  Transportation Services</vt:lpstr>
      <vt:lpstr>Use cases for a Big Data platform: Retailers &amp; Social Media</vt:lpstr>
      <vt:lpstr>Graph analytics</vt:lpstr>
      <vt:lpstr>Behavioral segmentation &amp; analytics</vt:lpstr>
      <vt:lpstr>Use cases for a Big Data platform: Manufacturing</vt:lpstr>
      <vt:lpstr>Articles on IoT - and Industry 4.0</vt:lpstr>
      <vt:lpstr>Data 3.0 - my view on the data landscape</vt:lpstr>
      <vt:lpstr>Realtime is a definite future direction for analytics</vt:lpstr>
      <vt:lpstr>Industry 4.0</vt:lpstr>
      <vt:lpstr>The six design principles in Industry 4.0</vt:lpstr>
      <vt:lpstr>Internet of Things (IoT)</vt:lpstr>
      <vt:lpstr>The future of IoT and the connected world</vt:lpstr>
      <vt:lpstr>Sensors &amp; software for the automobile</vt:lpstr>
      <vt:lpstr>Technology &amp; tomorrow: Future directions (IEEE)</vt:lpstr>
      <vt:lpstr>An example of a big data platform in practice (IBM)</vt:lpstr>
      <vt:lpstr>Big Data &amp; Analytics architecture - A broader picture</vt:lpstr>
      <vt:lpstr>Big Data scenarios span many industries</vt:lpstr>
      <vt:lpstr>Big Data adoption (emphasis on Hadoop)</vt:lpstr>
      <vt:lpstr>Factors driving interest in Big Data Analysis</vt:lpstr>
      <vt:lpstr>Impact of Big Data analytics in the next 5 years</vt:lpstr>
      <vt:lpstr>Big Data: Outcomes &amp; data sources</vt:lpstr>
      <vt:lpstr>Data &amp; Data Science</vt:lpstr>
      <vt:lpstr>Facets of data</vt:lpstr>
      <vt:lpstr>System of Units / Binary System of Units</vt:lpstr>
      <vt:lpstr>Introduction to Hadoop &amp; the Hadoop Ecosystem</vt:lpstr>
      <vt:lpstr>What is Hadoop?</vt:lpstr>
      <vt:lpstr>A large (and growing) Ecosystem</vt:lpstr>
      <vt:lpstr>Who uses Hadoop?</vt:lpstr>
      <vt:lpstr>Why &amp; where Hadoop is used / not used</vt:lpstr>
      <vt:lpstr>Hadoop / MapReduce timeline</vt:lpstr>
      <vt:lpstr>Many contributors to Hadoop (e.g., 2006-2011) </vt:lpstr>
      <vt:lpstr>The two key components of Hadoop</vt:lpstr>
      <vt:lpstr>Think differently</vt:lpstr>
      <vt:lpstr>Core Hadoop concepts</vt:lpstr>
      <vt:lpstr>Differences between RDBMS and Hadoop/HDFS</vt:lpstr>
      <vt:lpstr>Requirements for this new approach</vt:lpstr>
      <vt:lpstr>Some terminology…to get you started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Ossama Hakeem</dc:creator>
  <cp:lastModifiedBy>Hashim Noor</cp:lastModifiedBy>
  <cp:revision>10</cp:revision>
  <dcterms:created xsi:type="dcterms:W3CDTF">2018-03-29T06:20:05Z</dcterms:created>
  <dcterms:modified xsi:type="dcterms:W3CDTF">2018-04-23T14:43:06Z</dcterms:modified>
</cp:coreProperties>
</file>